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301" r:id="rId2"/>
    <p:sldId id="30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302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3" r:id="rId49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91"/>
    <p:restoredTop sz="93130"/>
  </p:normalViewPr>
  <p:slideViewPr>
    <p:cSldViewPr snapToGrid="0" snapToObjects="1">
      <p:cViewPr varScale="1">
        <p:scale>
          <a:sx n="95" d="100"/>
          <a:sy n="95" d="100"/>
        </p:scale>
        <p:origin x="19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전혀없음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톤 보정</c:v>
                </c:pt>
                <c:pt idx="1">
                  <c:v>자극성</c:v>
                </c:pt>
                <c:pt idx="2">
                  <c:v>잔여감</c:v>
                </c:pt>
                <c:pt idx="3">
                  <c:v>유분기</c:v>
                </c:pt>
                <c:pt idx="4">
                  <c:v>보습</c:v>
                </c:pt>
              </c:strCache>
            </c:strRef>
          </c:cat>
          <c:val>
            <c:numRef>
              <c:f>Sheet1!$B$2:$B$8</c:f>
              <c:numCache>
                <c:formatCode>0.0%</c:formatCode>
                <c:ptCount val="7"/>
                <c:pt idx="0">
                  <c:v>0.217</c:v>
                </c:pt>
                <c:pt idx="1">
                  <c:v>0.19600000000000001</c:v>
                </c:pt>
                <c:pt idx="2">
                  <c:v>0.14000000000000001</c:v>
                </c:pt>
                <c:pt idx="3">
                  <c:v>0.11899999999999999</c:v>
                </c:pt>
                <c:pt idx="4">
                  <c:v>6.3E-2</c:v>
                </c:pt>
                <c:pt idx="5">
                  <c:v>0.441</c:v>
                </c:pt>
                <c:pt idx="6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A9-4033-804D-45D1478F40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약간있음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톤 보정</c:v>
                </c:pt>
                <c:pt idx="1">
                  <c:v>자극성</c:v>
                </c:pt>
                <c:pt idx="2">
                  <c:v>잔여감</c:v>
                </c:pt>
                <c:pt idx="3">
                  <c:v>유분기</c:v>
                </c:pt>
                <c:pt idx="4">
                  <c:v>보습</c:v>
                </c:pt>
              </c:strCache>
            </c:strRef>
          </c:cat>
          <c:val>
            <c:numRef>
              <c:f>Sheet1!$C$2:$C$8</c:f>
              <c:numCache>
                <c:formatCode>0.0%</c:formatCode>
                <c:ptCount val="7"/>
                <c:pt idx="0">
                  <c:v>0.28000000000000003</c:v>
                </c:pt>
                <c:pt idx="1">
                  <c:v>0.25900000000000001</c:v>
                </c:pt>
                <c:pt idx="2">
                  <c:v>0.224</c:v>
                </c:pt>
                <c:pt idx="3">
                  <c:v>0.17499999999999999</c:v>
                </c:pt>
                <c:pt idx="4">
                  <c:v>0.161</c:v>
                </c:pt>
                <c:pt idx="5">
                  <c:v>0.30099999999999999</c:v>
                </c:pt>
                <c:pt idx="6">
                  <c:v>0.39900000000000002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A9-4033-804D-45D1478F40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있음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톤 보정</c:v>
                </c:pt>
                <c:pt idx="1">
                  <c:v>자극성</c:v>
                </c:pt>
                <c:pt idx="2">
                  <c:v>잔여감</c:v>
                </c:pt>
                <c:pt idx="3">
                  <c:v>유분기</c:v>
                </c:pt>
                <c:pt idx="4">
                  <c:v>보습</c:v>
                </c:pt>
              </c:strCache>
            </c:strRef>
          </c:cat>
          <c:val>
            <c:numRef>
              <c:f>Sheet1!$D$2:$D$8</c:f>
              <c:numCache>
                <c:formatCode>0.0%</c:formatCode>
                <c:ptCount val="7"/>
                <c:pt idx="0">
                  <c:v>0.252</c:v>
                </c:pt>
                <c:pt idx="1">
                  <c:v>0.27300000000000002</c:v>
                </c:pt>
                <c:pt idx="2">
                  <c:v>0.497</c:v>
                </c:pt>
                <c:pt idx="3">
                  <c:v>0.245</c:v>
                </c:pt>
                <c:pt idx="4">
                  <c:v>0.30099999999999999</c:v>
                </c:pt>
                <c:pt idx="5">
                  <c:v>0.11899999999999999</c:v>
                </c:pt>
                <c:pt idx="6">
                  <c:v>0.182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5A9-4033-804D-45D1478F401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많이있음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톤 보정</c:v>
                </c:pt>
                <c:pt idx="1">
                  <c:v>자극성</c:v>
                </c:pt>
                <c:pt idx="2">
                  <c:v>잔여감</c:v>
                </c:pt>
                <c:pt idx="3">
                  <c:v>유분기</c:v>
                </c:pt>
                <c:pt idx="4">
                  <c:v>보습</c:v>
                </c:pt>
              </c:strCache>
            </c:strRef>
          </c:cat>
          <c:val>
            <c:numRef>
              <c:f>Sheet1!$E$2:$E$8</c:f>
              <c:numCache>
                <c:formatCode>0.0%</c:formatCode>
                <c:ptCount val="7"/>
                <c:pt idx="0">
                  <c:v>0.14000000000000001</c:v>
                </c:pt>
                <c:pt idx="1">
                  <c:v>0.13300000000000001</c:v>
                </c:pt>
                <c:pt idx="2">
                  <c:v>8.4000000000000005E-2</c:v>
                </c:pt>
                <c:pt idx="3">
                  <c:v>0.26600000000000001</c:v>
                </c:pt>
                <c:pt idx="4">
                  <c:v>0.23100000000000001</c:v>
                </c:pt>
                <c:pt idx="5">
                  <c:v>5.6000000000000001E-2</c:v>
                </c:pt>
                <c:pt idx="6">
                  <c:v>4.2000000000000003E-2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A9-4033-804D-45D1478F401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매우많음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톤 보정</c:v>
                </c:pt>
                <c:pt idx="1">
                  <c:v>자극성</c:v>
                </c:pt>
                <c:pt idx="2">
                  <c:v>잔여감</c:v>
                </c:pt>
                <c:pt idx="3">
                  <c:v>유분기</c:v>
                </c:pt>
                <c:pt idx="4">
                  <c:v>보습</c:v>
                </c:pt>
              </c:strCache>
            </c:strRef>
          </c:cat>
          <c:val>
            <c:numRef>
              <c:f>Sheet1!$F$2:$F$8</c:f>
              <c:numCache>
                <c:formatCode>0.0%</c:formatCode>
                <c:ptCount val="7"/>
                <c:pt idx="0">
                  <c:v>0.112</c:v>
                </c:pt>
                <c:pt idx="1">
                  <c:v>0.14000000000000001</c:v>
                </c:pt>
                <c:pt idx="2">
                  <c:v>5.6000000000000001E-2</c:v>
                </c:pt>
                <c:pt idx="3">
                  <c:v>0.19600000000000001</c:v>
                </c:pt>
                <c:pt idx="4">
                  <c:v>0.245</c:v>
                </c:pt>
                <c:pt idx="5">
                  <c:v>8.4000000000000005E-2</c:v>
                </c:pt>
                <c:pt idx="6">
                  <c:v>4.2000000000000003E-2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5A9-4033-804D-45D1478F401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08317984"/>
        <c:axId val="1301478672"/>
      </c:barChart>
      <c:catAx>
        <c:axId val="1308317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2">
                    <a:lumMod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  <a:cs typeface="+mn-cs"/>
              </a:defRPr>
            </a:pPr>
            <a:endParaRPr lang="ko-KR"/>
          </a:p>
        </c:txPr>
        <c:crossAx val="1301478672"/>
        <c:crosses val="autoZero"/>
        <c:auto val="1"/>
        <c:lblAlgn val="ctr"/>
        <c:lblOffset val="100"/>
        <c:noMultiLvlLbl val="0"/>
      </c:catAx>
      <c:valAx>
        <c:axId val="1301478672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0831798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31A-49B9-81A5-A02A9452296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031A-49B9-81A5-A02A9452296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31A-49B9-81A5-A02A9452296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031A-49B9-81A5-A02A9452296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031A-49B9-81A5-A02A9452296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031A-49B9-81A5-A02A9452296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031A-49B9-81A5-A02A9452296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031A-49B9-81A5-A02A94522965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11.9</c:v>
                </c:pt>
                <c:pt idx="1">
                  <c:v>88.1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1A-49B9-81A5-A02A94522965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E3B-424B-BC32-A5BA1A3AB06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E3B-424B-BC32-A5BA1A3AB06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E3B-424B-BC32-A5BA1A3AB06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E3B-424B-BC32-A5BA1A3AB06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E3B-424B-BC32-A5BA1A3AB06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E3B-424B-BC32-A5BA1A3AB06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E3B-424B-BC32-A5BA1A3AB06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EE3B-424B-BC32-A5BA1A3AB065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63.6</c:v>
                </c:pt>
                <c:pt idx="1">
                  <c:v>16.8</c:v>
                </c:pt>
                <c:pt idx="2">
                  <c:v>13.3</c:v>
                </c:pt>
                <c:pt idx="3">
                  <c:v>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E3B-424B-BC32-A5BA1A3AB065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8BD-47CB-82D0-B47CE27014B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BD-47CB-82D0-B47CE27014B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8BD-47CB-82D0-B47CE27014B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8BD-47CB-82D0-B47CE27014B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78BD-47CB-82D0-B47CE27014B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78BD-47CB-82D0-B47CE27014B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78BD-47CB-82D0-B47CE27014BC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78BD-47CB-82D0-B47CE27014BC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14.7</c:v>
                </c:pt>
                <c:pt idx="1">
                  <c:v>57.3</c:v>
                </c:pt>
                <c:pt idx="2">
                  <c:v>23.8</c:v>
                </c:pt>
                <c:pt idx="3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8BD-47CB-82D0-B47CE27014BC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2AF-418F-B08C-97A27574914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2AF-418F-B08C-97A27574914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2AF-418F-B08C-97A27574914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2AF-418F-B08C-97A27574914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2AF-418F-B08C-97A275749142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2AF-418F-B08C-97A275749142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D2AF-418F-B08C-97A275749142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2AF-418F-B08C-97A275749142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35.700000000000003</c:v>
                </c:pt>
                <c:pt idx="1">
                  <c:v>64.3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2AF-418F-B08C-97A275749142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79D-4113-B6A3-889E2AAA30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79D-4113-B6A3-889E2AAA307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79D-4113-B6A3-889E2AAA307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79D-4113-B6A3-889E2AAA307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A79D-4113-B6A3-889E2AAA307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A79D-4113-B6A3-889E2AAA3079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A79D-4113-B6A3-889E2AAA3079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A79D-4113-B6A3-889E2AAA3079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2.1</c:v>
                </c:pt>
                <c:pt idx="1">
                  <c:v>97.9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79D-4113-B6A3-889E2AAA3079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93E-43AA-BBCE-0F2162C210D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93E-43AA-BBCE-0F2162C210D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93E-43AA-BBCE-0F2162C210D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93E-43AA-BBCE-0F2162C210D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193E-43AA-BBCE-0F2162C210D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193E-43AA-BBCE-0F2162C210D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193E-43AA-BBCE-0F2162C210D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193E-43AA-BBCE-0F2162C210D3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93E-43AA-BBCE-0F2162C210D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DDB-4EDE-97B5-BFC28EA3241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DDB-4EDE-97B5-BFC28EA3241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DDB-4EDE-97B5-BFC28EA3241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DDB-4EDE-97B5-BFC28EA3241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DDB-4EDE-97B5-BFC28EA3241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DDB-4EDE-97B5-BFC28EA3241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DDB-4EDE-97B5-BFC28EA3241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EDDB-4EDE-97B5-BFC28EA32413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90.2</c:v>
                </c:pt>
                <c:pt idx="1">
                  <c:v>7.7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DDB-4EDE-97B5-BFC28EA3241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DE5-430C-A841-CF62B3DD86D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DE5-430C-A841-CF62B3DD86D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DE5-430C-A841-CF62B3DD86D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DE5-430C-A841-CF62B3DD86D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DE5-430C-A841-CF62B3DD86D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DE5-430C-A841-CF62B3DD86D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6DE5-430C-A841-CF62B3DD86D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DE5-430C-A841-CF62B3DD86D3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19.600000000000001</c:v>
                </c:pt>
                <c:pt idx="1">
                  <c:v>88.1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DE5-430C-A841-CF62B3DD86D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C926E-57D6-3C4F-9DA3-22A03B420089}" type="datetimeFigureOut">
              <a:rPr kumimoji="1" lang="ko-KR" altLang="en-US" smtClean="0"/>
              <a:t>2018. 3. 22.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D9EB4-3EF3-E94F-AA1F-381B57BE7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71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AE4BF-B74D-024E-873C-883820D9335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15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F13B4-9C55-1446-8205-C36EFA37CCDC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0717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AE4BF-B74D-024E-873C-883820D9335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3394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AE4BF-B74D-024E-873C-883820D9335B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740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7BEA9-B39C-E64A-8FAC-CDC00EE1A59F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668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7BEA9-B39C-E64A-8FAC-CDC00EE1A59F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5559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7BEA9-B39C-E64A-8FAC-CDC00EE1A59F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5251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7BEA9-B39C-E64A-8FAC-CDC00EE1A59F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981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43E0-EF9E-1E4C-AA5E-505D5B869C00}" type="datetimeFigureOut">
              <a:rPr kumimoji="1" lang="ko-KR" altLang="en-US" smtClean="0"/>
              <a:t>2018. 3. 22.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5707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43E0-EF9E-1E4C-AA5E-505D5B869C00}" type="datetimeFigureOut">
              <a:rPr kumimoji="1" lang="ko-KR" altLang="en-US" smtClean="0"/>
              <a:t>2018. 3. 22.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1660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43E0-EF9E-1E4C-AA5E-505D5B869C00}" type="datetimeFigureOut">
              <a:rPr kumimoji="1" lang="ko-KR" altLang="en-US" smtClean="0"/>
              <a:t>2018. 3. 22.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680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43E0-EF9E-1E4C-AA5E-505D5B869C00}" type="datetimeFigureOut">
              <a:rPr kumimoji="1" lang="ko-KR" altLang="en-US" smtClean="0"/>
              <a:t>2018. 3. 22.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502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43E0-EF9E-1E4C-AA5E-505D5B869C00}" type="datetimeFigureOut">
              <a:rPr kumimoji="1" lang="ko-KR" altLang="en-US" smtClean="0"/>
              <a:t>2018. 3. 22.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27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43E0-EF9E-1E4C-AA5E-505D5B869C00}" type="datetimeFigureOut">
              <a:rPr kumimoji="1" lang="ko-KR" altLang="en-US" smtClean="0"/>
              <a:t>2018. 3. 22.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031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43E0-EF9E-1E4C-AA5E-505D5B869C00}" type="datetimeFigureOut">
              <a:rPr kumimoji="1" lang="ko-KR" altLang="en-US" smtClean="0"/>
              <a:t>2018. 3. 22.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769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43E0-EF9E-1E4C-AA5E-505D5B869C00}" type="datetimeFigureOut">
              <a:rPr kumimoji="1" lang="ko-KR" altLang="en-US" smtClean="0"/>
              <a:t>2018. 3. 22.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0356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43E0-EF9E-1E4C-AA5E-505D5B869C00}" type="datetimeFigureOut">
              <a:rPr kumimoji="1" lang="ko-KR" altLang="en-US" smtClean="0"/>
              <a:t>2018. 3. 22.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5371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43E0-EF9E-1E4C-AA5E-505D5B869C00}" type="datetimeFigureOut">
              <a:rPr kumimoji="1" lang="ko-KR" altLang="en-US" smtClean="0"/>
              <a:t>2018. 3. 22.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777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 클릭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43E0-EF9E-1E4C-AA5E-505D5B869C00}" type="datetimeFigureOut">
              <a:rPr kumimoji="1" lang="ko-KR" altLang="en-US" smtClean="0"/>
              <a:t>2018. 3. 22.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04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C43E0-EF9E-1E4C-AA5E-505D5B869C00}" type="datetimeFigureOut">
              <a:rPr kumimoji="1" lang="ko-KR" altLang="en-US" smtClean="0"/>
              <a:t>2018. 3. 22.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25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9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36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chart" Target="../charts/chart6.xml"/><Relationship Id="rId7" Type="http://schemas.openxmlformats.org/officeDocument/2006/relationships/chart" Target="../charts/chart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9F68350-6969-BD44-9C2A-2173B44BFCCC}"/>
              </a:ext>
            </a:extLst>
          </p:cNvPr>
          <p:cNvSpPr/>
          <p:nvPr/>
        </p:nvSpPr>
        <p:spPr>
          <a:xfrm>
            <a:off x="0" y="2860590"/>
            <a:ext cx="9906000" cy="1136821"/>
          </a:xfrm>
          <a:prstGeom prst="roundRect">
            <a:avLst>
              <a:gd name="adj" fmla="val 7472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1</a:t>
            </a:r>
            <a:r>
              <a:rPr kumimoji="1" lang="ko-KR" altLang="en-US" sz="4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차 미팅</a:t>
            </a:r>
            <a:endParaRPr kumimoji="1" lang="en-US" altLang="ko-KR" sz="4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117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상자 2">
            <a:extLst>
              <a:ext uri="{FF2B5EF4-FFF2-40B4-BE49-F238E27FC236}">
                <a16:creationId xmlns:a16="http://schemas.microsoft.com/office/drawing/2014/main" id="{48C41410-D0DE-9340-907B-8497A63B9449}"/>
              </a:ext>
            </a:extLst>
          </p:cNvPr>
          <p:cNvSpPr txBox="1"/>
          <p:nvPr/>
        </p:nvSpPr>
        <p:spPr>
          <a:xfrm>
            <a:off x="262466" y="563082"/>
            <a:ext cx="4521200" cy="3046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 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ㅇㅇㅇㅇㅇ의 상황 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</a:p>
          <a:p>
            <a:pPr algn="ctr"/>
            <a:endParaRPr kumimoji="1" lang="en-US" altLang="ko-KR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pPr lvl="1" algn="just" fontAlgn="base">
              <a:lnSpc>
                <a:spcPct val="130000"/>
              </a:lnSpc>
            </a:pPr>
            <a:r>
              <a:rPr lang="ko-KR" altLang="en-US" sz="1600" dirty="0">
                <a:solidFill>
                  <a:srgbClr val="C00000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유통사로부터 데이터를 제공받지 못하고 있다</a:t>
            </a:r>
            <a:r>
              <a:rPr lang="en-US" altLang="ko-KR" sz="1600" dirty="0">
                <a:solidFill>
                  <a:srgbClr val="C00000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.</a:t>
            </a:r>
          </a:p>
          <a:p>
            <a:pPr lvl="1" algn="just" fontAlgn="base">
              <a:lnSpc>
                <a:spcPct val="13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독자판매 채널인 홈페이지 판매가 이뤄지고 있으나 미미하다</a:t>
            </a:r>
            <a:r>
              <a:rPr lang="en-US" altLang="ko-KR" sz="1600" dirty="0">
                <a:solidFill>
                  <a:srgbClr val="000000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.</a:t>
            </a:r>
          </a:p>
          <a:p>
            <a:pPr lvl="1" algn="just" fontAlgn="base">
              <a:lnSpc>
                <a:spcPct val="130000"/>
              </a:lnSpc>
            </a:pPr>
            <a:r>
              <a:rPr lang="ko-KR" altLang="en-US" sz="1600" dirty="0">
                <a:solidFill>
                  <a:srgbClr val="C00000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브랜드에 대한 소비자의 혼란이 존재한다</a:t>
            </a:r>
            <a:r>
              <a:rPr lang="en-US" altLang="ko-KR" sz="1600" dirty="0">
                <a:solidFill>
                  <a:srgbClr val="C00000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.</a:t>
            </a:r>
          </a:p>
          <a:p>
            <a:pPr lvl="1" algn="just" fontAlgn="base">
              <a:lnSpc>
                <a:spcPct val="13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실제 구매자와 사용자가 다르다</a:t>
            </a:r>
            <a:r>
              <a:rPr lang="en-US" altLang="ko-KR" sz="1600" dirty="0">
                <a:solidFill>
                  <a:srgbClr val="000000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.</a:t>
            </a:r>
          </a:p>
          <a:p>
            <a:pPr lvl="1" algn="just" fontAlgn="base">
              <a:lnSpc>
                <a:spcPct val="13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페미니즘으로부터 공격당하고 있다</a:t>
            </a:r>
            <a:r>
              <a:rPr lang="en-US" altLang="ko-KR" sz="1600" dirty="0">
                <a:solidFill>
                  <a:srgbClr val="000000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.</a:t>
            </a:r>
          </a:p>
          <a:p>
            <a:pPr lvl="1" algn="just" fontAlgn="base">
              <a:lnSpc>
                <a:spcPct val="13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신규 상품인 썬 크림 런칭 예정</a:t>
            </a:r>
            <a:endParaRPr kumimoji="1" lang="ko-KR" altLang="en-US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B148B4-482E-864D-ACFC-C6D9DAA98F42}"/>
              </a:ext>
            </a:extLst>
          </p:cNvPr>
          <p:cNvGrpSpPr/>
          <p:nvPr/>
        </p:nvGrpSpPr>
        <p:grpSpPr>
          <a:xfrm>
            <a:off x="4783666" y="534989"/>
            <a:ext cx="4562982" cy="3761030"/>
            <a:chOff x="4783666" y="534989"/>
            <a:chExt cx="4562982" cy="3761030"/>
          </a:xfrm>
        </p:grpSpPr>
        <p:sp>
          <p:nvSpPr>
            <p:cNvPr id="5" name="텍스트상자 4">
              <a:extLst>
                <a:ext uri="{FF2B5EF4-FFF2-40B4-BE49-F238E27FC236}">
                  <a16:creationId xmlns:a16="http://schemas.microsoft.com/office/drawing/2014/main" id="{38E553A3-5564-3344-A452-F7147B827725}"/>
                </a:ext>
              </a:extLst>
            </p:cNvPr>
            <p:cNvSpPr txBox="1"/>
            <p:nvPr/>
          </p:nvSpPr>
          <p:spPr>
            <a:xfrm>
              <a:off x="4783666" y="534989"/>
              <a:ext cx="4521200" cy="3761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[</a:t>
              </a:r>
              <a:r>
                <a:rPr kumimoji="1" lang="ko-KR" altLang="en-US" sz="2400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 ㅇㅇㅇㅇㅇ의 </a:t>
              </a:r>
              <a:r>
                <a:rPr kumimoji="1" lang="en-US" altLang="ko-KR" sz="2400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Needs</a:t>
              </a:r>
              <a:r>
                <a:rPr kumimoji="1" lang="ko-KR" altLang="en-US" sz="2400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 </a:t>
              </a:r>
              <a:r>
                <a:rPr kumimoji="1" lang="en-US" altLang="ko-KR" sz="2400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]</a:t>
              </a:r>
            </a:p>
            <a:p>
              <a:pPr algn="ctr"/>
              <a:endPara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endParaRPr>
            </a:p>
            <a:p>
              <a:pPr lvl="1" algn="just" fontAlgn="base">
                <a:lnSpc>
                  <a:spcPct val="130000"/>
                </a:lnSpc>
              </a:pPr>
              <a:r>
                <a:rPr lang="ko-KR" altLang="en-US" sz="1600" dirty="0">
                  <a:solidFill>
                    <a:srgbClr val="000000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타겟의 명확한 설정</a:t>
              </a:r>
              <a:endParaRPr lang="en-US" altLang="ko-KR" sz="1600" dirty="0">
                <a:solidFill>
                  <a:srgbClr val="000000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  <a:p>
              <a:pPr lvl="1" algn="just" fontAlgn="base">
                <a:lnSpc>
                  <a:spcPct val="130000"/>
                </a:lnSpc>
              </a:pPr>
              <a:r>
                <a:rPr lang="ko-KR" altLang="en-US" sz="1600" dirty="0">
                  <a:solidFill>
                    <a:srgbClr val="000000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썬크림의 가격대 결정</a:t>
              </a:r>
              <a:endParaRPr lang="en-US" altLang="ko-KR" sz="1600" dirty="0">
                <a:solidFill>
                  <a:srgbClr val="000000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  <a:p>
              <a:pPr lvl="1" algn="just" fontAlgn="base">
                <a:lnSpc>
                  <a:spcPct val="130000"/>
                </a:lnSpc>
              </a:pPr>
              <a:r>
                <a:rPr lang="ko-KR" altLang="en-US" sz="1600" dirty="0">
                  <a:solidFill>
                    <a:srgbClr val="000000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신제품 개발을 위한 개발</a:t>
              </a:r>
              <a:endParaRPr lang="en-US" altLang="ko-KR" sz="1600" dirty="0">
                <a:solidFill>
                  <a:srgbClr val="000000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  <a:p>
              <a:pPr lvl="1" algn="just" fontAlgn="base">
                <a:lnSpc>
                  <a:spcPct val="130000"/>
                </a:lnSpc>
              </a:pPr>
              <a:r>
                <a:rPr lang="ko-KR" altLang="en-US" sz="1600" dirty="0">
                  <a:solidFill>
                    <a:srgbClr val="000000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객관적인 피드백</a:t>
              </a:r>
              <a:endParaRPr lang="en-US" altLang="ko-KR" sz="1600" dirty="0">
                <a:solidFill>
                  <a:srgbClr val="000000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  <a:p>
              <a:pPr lvl="1" algn="just" fontAlgn="base">
                <a:lnSpc>
                  <a:spcPct val="130000"/>
                </a:lnSpc>
              </a:pPr>
              <a:endParaRPr lang="en-US" altLang="ko-KR" sz="1600" dirty="0">
                <a:solidFill>
                  <a:srgbClr val="000000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  <a:p>
              <a:pPr lvl="1" algn="just" fontAlgn="base">
                <a:lnSpc>
                  <a:spcPct val="130000"/>
                </a:lnSpc>
              </a:pPr>
              <a:r>
                <a:rPr lang="ko-KR" altLang="en-US" sz="1600" dirty="0">
                  <a:solidFill>
                    <a:srgbClr val="000000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독자 판매 매출 증대</a:t>
              </a:r>
              <a:endParaRPr lang="en-US" altLang="ko-KR" sz="1600" dirty="0">
                <a:solidFill>
                  <a:srgbClr val="000000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  <a:p>
              <a:pPr lvl="1" algn="just" fontAlgn="base">
                <a:lnSpc>
                  <a:spcPct val="130000"/>
                </a:lnSpc>
              </a:pPr>
              <a:r>
                <a:rPr lang="ko-KR" altLang="en-US" sz="1600" dirty="0">
                  <a:solidFill>
                    <a:srgbClr val="000000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글로벌 시장의 진출 확대</a:t>
              </a:r>
              <a:endParaRPr lang="en-US" altLang="ko-KR" sz="1600" dirty="0">
                <a:solidFill>
                  <a:srgbClr val="000000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  <a:p>
              <a:pPr lvl="1" algn="just" fontAlgn="base">
                <a:lnSpc>
                  <a:spcPct val="130000"/>
                </a:lnSpc>
              </a:pPr>
              <a:r>
                <a:rPr lang="ko-KR" altLang="en-US" sz="1600" dirty="0">
                  <a:solidFill>
                    <a:srgbClr val="000000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거래처 다양화</a:t>
              </a:r>
              <a:endParaRPr lang="en-US" altLang="ko-KR" sz="1600" dirty="0">
                <a:solidFill>
                  <a:srgbClr val="000000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  <a:p>
              <a:pPr algn="ctr"/>
              <a:endPara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endParaRPr>
            </a:p>
          </p:txBody>
        </p:sp>
        <p:sp>
          <p:nvSpPr>
            <p:cNvPr id="7" name="오른쪽 중괄호[R] 6">
              <a:extLst>
                <a:ext uri="{FF2B5EF4-FFF2-40B4-BE49-F238E27FC236}">
                  <a16:creationId xmlns:a16="http://schemas.microsoft.com/office/drawing/2014/main" id="{3D89BA57-618E-F14A-95DF-8ABB608E3261}"/>
                </a:ext>
              </a:extLst>
            </p:cNvPr>
            <p:cNvSpPr/>
            <p:nvPr/>
          </p:nvSpPr>
          <p:spPr>
            <a:xfrm>
              <a:off x="7523921" y="1390754"/>
              <a:ext cx="298174" cy="1173541"/>
            </a:xfrm>
            <a:prstGeom prst="rightBrace">
              <a:avLst>
                <a:gd name="adj1" fmla="val 14912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" name="텍스트상자 7">
              <a:extLst>
                <a:ext uri="{FF2B5EF4-FFF2-40B4-BE49-F238E27FC236}">
                  <a16:creationId xmlns:a16="http://schemas.microsoft.com/office/drawing/2014/main" id="{2648B116-2E07-A548-BB08-7D94E53FC164}"/>
                </a:ext>
              </a:extLst>
            </p:cNvPr>
            <p:cNvSpPr txBox="1"/>
            <p:nvPr/>
          </p:nvSpPr>
          <p:spPr>
            <a:xfrm>
              <a:off x="7856688" y="1654358"/>
              <a:ext cx="14899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DATA</a:t>
              </a:r>
              <a:r>
                <a:rPr kumimoji="1" lang="ko-KR" altLang="en-US" dirty="0">
                  <a:solidFill>
                    <a:srgbClr val="C00000"/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에 의한</a:t>
              </a:r>
              <a:endParaRPr kumimoji="1" lang="en-US" altLang="ko-KR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endParaRPr>
            </a:p>
            <a:p>
              <a:pPr algn="ctr"/>
              <a:r>
                <a:rPr kumimoji="1" lang="ko-KR" altLang="en-US" dirty="0">
                  <a:solidFill>
                    <a:srgbClr val="C00000"/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근거 확보</a:t>
              </a:r>
              <a:endParaRPr kumimoji="1" lang="en-US" altLang="ko-KR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endParaRPr>
            </a:p>
          </p:txBody>
        </p:sp>
        <p:sp>
          <p:nvSpPr>
            <p:cNvPr id="9" name="오른쪽 중괄호[R] 8">
              <a:extLst>
                <a:ext uri="{FF2B5EF4-FFF2-40B4-BE49-F238E27FC236}">
                  <a16:creationId xmlns:a16="http://schemas.microsoft.com/office/drawing/2014/main" id="{763291BD-51F1-B149-BB28-217C8631D8C8}"/>
                </a:ext>
              </a:extLst>
            </p:cNvPr>
            <p:cNvSpPr/>
            <p:nvPr/>
          </p:nvSpPr>
          <p:spPr>
            <a:xfrm>
              <a:off x="7523921" y="2913355"/>
              <a:ext cx="298174" cy="962906"/>
            </a:xfrm>
            <a:prstGeom prst="rightBrace">
              <a:avLst>
                <a:gd name="adj1" fmla="val 14912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텍스트상자 9">
              <a:extLst>
                <a:ext uri="{FF2B5EF4-FFF2-40B4-BE49-F238E27FC236}">
                  <a16:creationId xmlns:a16="http://schemas.microsoft.com/office/drawing/2014/main" id="{921A0CB2-CF12-6C43-B937-0DBAFC24E460}"/>
                </a:ext>
              </a:extLst>
            </p:cNvPr>
            <p:cNvSpPr txBox="1"/>
            <p:nvPr/>
          </p:nvSpPr>
          <p:spPr>
            <a:xfrm>
              <a:off x="7856688" y="3071642"/>
              <a:ext cx="14899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DATA</a:t>
              </a:r>
              <a:r>
                <a:rPr kumimoji="1" lang="ko-KR" altLang="en-US" dirty="0">
                  <a:solidFill>
                    <a:srgbClr val="C00000"/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에 의한</a:t>
              </a:r>
              <a:endParaRPr kumimoji="1" lang="en-US" altLang="ko-KR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endParaRPr>
            </a:p>
            <a:p>
              <a:pPr algn="ctr"/>
              <a:r>
                <a:rPr kumimoji="1" lang="ko-KR" altLang="en-US" dirty="0">
                  <a:solidFill>
                    <a:srgbClr val="C00000"/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판로 개척</a:t>
              </a:r>
              <a:endParaRPr kumimoji="1" lang="en-US" altLang="ko-KR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5DA92DB-5F80-8E41-89EC-D5DC76CF4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0400" y="1997319"/>
            <a:ext cx="965200" cy="55626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DDDD9E-AF5F-4740-8BC8-5F461243658E}"/>
              </a:ext>
            </a:extLst>
          </p:cNvPr>
          <p:cNvSpPr/>
          <p:nvPr/>
        </p:nvSpPr>
        <p:spPr>
          <a:xfrm>
            <a:off x="0" y="5413897"/>
            <a:ext cx="9906000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20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기존의 학습</a:t>
            </a:r>
            <a:r>
              <a:rPr kumimoji="1" lang="en-US" altLang="ko-KR" sz="20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,</a:t>
            </a:r>
            <a:r>
              <a:rPr kumimoji="1" lang="ko-KR" altLang="en-US" sz="20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경험</a:t>
            </a:r>
            <a:r>
              <a:rPr kumimoji="1" lang="en-US" altLang="ko-KR" sz="20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,</a:t>
            </a:r>
            <a:r>
              <a:rPr kumimoji="1" lang="ko-KR" altLang="en-US" sz="20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직감</a:t>
            </a:r>
            <a:r>
              <a:rPr kumimoji="1" lang="en-US" altLang="ko-KR" sz="20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,</a:t>
            </a:r>
            <a:r>
              <a:rPr kumimoji="1" lang="ko-KR" altLang="en-US" sz="20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조언에 기반한 결정에서</a:t>
            </a:r>
            <a:endParaRPr kumimoji="1" lang="en-US" altLang="ko-KR" sz="20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ko-KR" sz="28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DATA</a:t>
            </a:r>
            <a:r>
              <a:rPr kumimoji="1" lang="ko-KR" altLang="en-US" sz="28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분석에 의한 근거를 기회 마련</a:t>
            </a:r>
            <a:endParaRPr kumimoji="1" lang="en-US" altLang="ko-KR" sz="2800" dirty="0">
              <a:solidFill>
                <a:srgbClr val="C00000"/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340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상자 7">
            <a:extLst>
              <a:ext uri="{FF2B5EF4-FFF2-40B4-BE49-F238E27FC236}">
                <a16:creationId xmlns:a16="http://schemas.microsoft.com/office/drawing/2014/main" id="{98668A54-C1E4-0D40-80BF-953FC8EABC17}"/>
              </a:ext>
            </a:extLst>
          </p:cNvPr>
          <p:cNvSpPr txBox="1"/>
          <p:nvPr/>
        </p:nvSpPr>
        <p:spPr>
          <a:xfrm>
            <a:off x="487018" y="579161"/>
            <a:ext cx="3984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프로젝트 진행 순서 및 기간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9D4F47-6F92-B548-B89B-31C0A17EA7C8}"/>
              </a:ext>
            </a:extLst>
          </p:cNvPr>
          <p:cNvGrpSpPr/>
          <p:nvPr/>
        </p:nvGrpSpPr>
        <p:grpSpPr>
          <a:xfrm>
            <a:off x="175347" y="1302026"/>
            <a:ext cx="2811118" cy="2985433"/>
            <a:chOff x="583867" y="1630018"/>
            <a:chExt cx="2811118" cy="2985433"/>
          </a:xfrm>
        </p:grpSpPr>
        <p:sp>
          <p:nvSpPr>
            <p:cNvPr id="9" name="텍스트상자 8">
              <a:extLst>
                <a:ext uri="{FF2B5EF4-FFF2-40B4-BE49-F238E27FC236}">
                  <a16:creationId xmlns:a16="http://schemas.microsoft.com/office/drawing/2014/main" id="{5A1BFF9B-B4B5-D945-BDF7-D97ED09518BA}"/>
                </a:ext>
              </a:extLst>
            </p:cNvPr>
            <p:cNvSpPr txBox="1"/>
            <p:nvPr/>
          </p:nvSpPr>
          <p:spPr>
            <a:xfrm>
              <a:off x="583867" y="1630018"/>
              <a:ext cx="2811118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ko-KR" sz="1600" dirty="0">
                  <a:solidFill>
                    <a:schemeClr val="bg2">
                      <a:lumMod val="25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Step </a:t>
              </a:r>
              <a:r>
                <a:rPr kumimoji="1" lang="en-US" altLang="ko-KR" sz="2400" dirty="0">
                  <a:solidFill>
                    <a:schemeClr val="bg2">
                      <a:lumMod val="25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1</a:t>
              </a:r>
            </a:p>
            <a:p>
              <a:pPr algn="ctr">
                <a:lnSpc>
                  <a:spcPct val="130000"/>
                </a:lnSpc>
              </a:pPr>
              <a:r>
                <a:rPr kumimoji="1" lang="ko-KR" altLang="en-US" sz="2400" dirty="0">
                  <a:solidFill>
                    <a:schemeClr val="bg2">
                      <a:lumMod val="25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산업 기초 분석</a:t>
              </a:r>
              <a:endParaRPr kumimoji="1" lang="en-US" altLang="ko-KR" dirty="0">
                <a:latin typeface="YDIYGO350" panose="02030504000101010101" pitchFamily="18" charset="-127"/>
                <a:ea typeface="YDIYGO350" panose="0203050400010101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7E758E3-5F96-1E48-A4D0-9C9D0D42798F}"/>
                </a:ext>
              </a:extLst>
            </p:cNvPr>
            <p:cNvSpPr/>
            <p:nvPr/>
          </p:nvSpPr>
          <p:spPr>
            <a:xfrm>
              <a:off x="895538" y="2842658"/>
              <a:ext cx="2175796" cy="1772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kumimoji="1" lang="ko-KR" altLang="en-US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빅데이터 분석의 과정 소개</a:t>
              </a:r>
              <a:r>
                <a:rPr kumimoji="1" lang="en-US" altLang="ko-KR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.</a:t>
              </a:r>
            </a:p>
            <a:p>
              <a:pPr algn="just">
                <a:lnSpc>
                  <a:spcPct val="130000"/>
                </a:lnSpc>
              </a:pPr>
              <a:r>
                <a:rPr kumimoji="1" lang="ko-KR" altLang="en-US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산업의 기초적인 사실을 데이터 분석에 근거해 제시</a:t>
              </a:r>
              <a:r>
                <a:rPr kumimoji="1" lang="en-US" altLang="ko-KR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.</a:t>
              </a:r>
            </a:p>
            <a:p>
              <a:pPr algn="just">
                <a:lnSpc>
                  <a:spcPct val="130000"/>
                </a:lnSpc>
              </a:pPr>
              <a:r>
                <a:rPr kumimoji="1" lang="ko-KR" altLang="en-US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수집</a:t>
              </a:r>
              <a:r>
                <a:rPr kumimoji="1" lang="en-US" altLang="ko-KR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,</a:t>
              </a:r>
              <a:r>
                <a:rPr kumimoji="1" lang="ko-KR" altLang="en-US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 분석 과정을 일반인의 시각으로 </a:t>
              </a:r>
              <a:r>
                <a:rPr kumimoji="1" lang="en-US" altLang="ko-KR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’</a:t>
              </a:r>
              <a:r>
                <a:rPr kumimoji="1" lang="ko-KR" altLang="en-US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친절한 설명</a:t>
              </a:r>
              <a:r>
                <a:rPr kumimoji="1" lang="en-US" altLang="ko-KR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’</a:t>
              </a:r>
              <a:r>
                <a:rPr kumimoji="1" lang="ko-KR" altLang="en-US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이 필요한 시점</a:t>
              </a:r>
              <a:endParaRPr kumimoji="1" lang="ko-KR" altLang="en-US" sz="14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8344B90-5043-9448-84C9-C0316201CA94}"/>
              </a:ext>
            </a:extLst>
          </p:cNvPr>
          <p:cNvGrpSpPr/>
          <p:nvPr/>
        </p:nvGrpSpPr>
        <p:grpSpPr>
          <a:xfrm>
            <a:off x="3547441" y="1302026"/>
            <a:ext cx="2811118" cy="3545586"/>
            <a:chOff x="3635180" y="1630018"/>
            <a:chExt cx="2811118" cy="3545586"/>
          </a:xfrm>
        </p:grpSpPr>
        <p:sp>
          <p:nvSpPr>
            <p:cNvPr id="11" name="텍스트상자 10">
              <a:extLst>
                <a:ext uri="{FF2B5EF4-FFF2-40B4-BE49-F238E27FC236}">
                  <a16:creationId xmlns:a16="http://schemas.microsoft.com/office/drawing/2014/main" id="{FABEEACE-1B15-7F4B-952B-53D2CCDDEAED}"/>
                </a:ext>
              </a:extLst>
            </p:cNvPr>
            <p:cNvSpPr txBox="1"/>
            <p:nvPr/>
          </p:nvSpPr>
          <p:spPr>
            <a:xfrm>
              <a:off x="3635180" y="1630018"/>
              <a:ext cx="2811118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ko-KR" sz="1600" dirty="0">
                  <a:solidFill>
                    <a:schemeClr val="bg2">
                      <a:lumMod val="25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Step </a:t>
              </a:r>
              <a:r>
                <a:rPr kumimoji="1" lang="en-US" altLang="ko-KR" sz="2400" dirty="0">
                  <a:solidFill>
                    <a:schemeClr val="bg2">
                      <a:lumMod val="25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2</a:t>
              </a:r>
            </a:p>
            <a:p>
              <a:pPr algn="ctr">
                <a:lnSpc>
                  <a:spcPct val="130000"/>
                </a:lnSpc>
              </a:pPr>
              <a:r>
                <a:rPr kumimoji="1" lang="ko-KR" altLang="en-US" sz="2400" dirty="0">
                  <a:solidFill>
                    <a:schemeClr val="bg2">
                      <a:lumMod val="25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요구 사항 분석</a:t>
              </a:r>
              <a:endParaRPr kumimoji="1" lang="en-US" altLang="ko-KR" dirty="0">
                <a:latin typeface="YDIYGO350" panose="02030504000101010101" pitchFamily="18" charset="-127"/>
                <a:ea typeface="YDIYGO350" panose="0203050400010101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284A69C-BAC9-CD4B-9BCB-7882F29C3102}"/>
                </a:ext>
              </a:extLst>
            </p:cNvPr>
            <p:cNvSpPr/>
            <p:nvPr/>
          </p:nvSpPr>
          <p:spPr>
            <a:xfrm>
              <a:off x="3934017" y="2842658"/>
              <a:ext cx="2250829" cy="2332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kumimoji="1" lang="ko-KR" altLang="en-US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산업 기초분석에서 학습한 지식을 토대로 기업이 요구한 데이터를 수집하고 분석하는 단계</a:t>
              </a:r>
              <a:r>
                <a:rPr kumimoji="1" lang="en-US" altLang="ko-KR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.</a:t>
              </a:r>
            </a:p>
            <a:p>
              <a:pPr algn="just">
                <a:lnSpc>
                  <a:spcPct val="130000"/>
                </a:lnSpc>
              </a:pPr>
              <a:r>
                <a:rPr kumimoji="1" lang="ko-KR" altLang="en-US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새로운 아이디어의 타당성 검토 및 현실화</a:t>
              </a:r>
              <a:r>
                <a:rPr kumimoji="1" lang="en-US" altLang="ko-KR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.</a:t>
              </a:r>
            </a:p>
            <a:p>
              <a:pPr algn="just">
                <a:lnSpc>
                  <a:spcPct val="130000"/>
                </a:lnSpc>
              </a:pPr>
              <a:r>
                <a:rPr kumimoji="1" lang="ko-KR" altLang="en-US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수집과 분석</a:t>
              </a:r>
              <a:r>
                <a:rPr kumimoji="1" lang="en-US" altLang="ko-KR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,</a:t>
              </a:r>
              <a:r>
                <a:rPr kumimoji="1" lang="ko-KR" altLang="en-US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 그리고 검증이 반복되는 시점</a:t>
              </a:r>
              <a:endParaRPr kumimoji="1" lang="en-US" altLang="ko-KR" sz="1400" dirty="0">
                <a:latin typeface="YoonGothic Light" panose="02020603020101020101" pitchFamily="18" charset="-127"/>
                <a:ea typeface="YoonGothic Light" panose="02020603020101020101" pitchFamily="18" charset="-127"/>
                <a:cs typeface="YoonGothic Light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5216AC-AC11-B842-B61C-1C5054173496}"/>
              </a:ext>
            </a:extLst>
          </p:cNvPr>
          <p:cNvGrpSpPr/>
          <p:nvPr/>
        </p:nvGrpSpPr>
        <p:grpSpPr>
          <a:xfrm>
            <a:off x="6924017" y="1302026"/>
            <a:ext cx="2811118" cy="3265510"/>
            <a:chOff x="6915093" y="1630018"/>
            <a:chExt cx="2811118" cy="3265510"/>
          </a:xfrm>
        </p:grpSpPr>
        <p:sp>
          <p:nvSpPr>
            <p:cNvPr id="13" name="텍스트상자 12">
              <a:extLst>
                <a:ext uri="{FF2B5EF4-FFF2-40B4-BE49-F238E27FC236}">
                  <a16:creationId xmlns:a16="http://schemas.microsoft.com/office/drawing/2014/main" id="{345BB3A6-4FED-1046-9262-E795BAAA7C7F}"/>
                </a:ext>
              </a:extLst>
            </p:cNvPr>
            <p:cNvSpPr txBox="1"/>
            <p:nvPr/>
          </p:nvSpPr>
          <p:spPr>
            <a:xfrm>
              <a:off x="6915093" y="1630018"/>
              <a:ext cx="2811118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ko-KR" sz="1600" dirty="0">
                  <a:solidFill>
                    <a:schemeClr val="bg2">
                      <a:lumMod val="25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Step </a:t>
              </a:r>
              <a:r>
                <a:rPr kumimoji="1" lang="en-US" altLang="ko-KR" sz="2400" dirty="0">
                  <a:solidFill>
                    <a:schemeClr val="bg2">
                      <a:lumMod val="25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3</a:t>
              </a:r>
            </a:p>
            <a:p>
              <a:pPr algn="ctr">
                <a:lnSpc>
                  <a:spcPct val="130000"/>
                </a:lnSpc>
              </a:pPr>
              <a:r>
                <a:rPr kumimoji="1" lang="ko-KR" altLang="en-US" sz="2400" dirty="0">
                  <a:solidFill>
                    <a:schemeClr val="bg2">
                      <a:lumMod val="25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취합 및 평가</a:t>
              </a:r>
              <a:endParaRPr kumimoji="1" lang="en-US" altLang="ko-KR" dirty="0">
                <a:latin typeface="YDIYGO350" panose="02030504000101010101" pitchFamily="18" charset="-127"/>
                <a:ea typeface="YDIYGO350" panose="0203050400010101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390433-776C-5B48-9B1E-4ED1EEC50DF6}"/>
                </a:ext>
              </a:extLst>
            </p:cNvPr>
            <p:cNvSpPr/>
            <p:nvPr/>
          </p:nvSpPr>
          <p:spPr>
            <a:xfrm>
              <a:off x="7416807" y="2842658"/>
              <a:ext cx="1818753" cy="2052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kumimoji="1" lang="ko-KR" altLang="en-US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그동안의 경험이 </a:t>
              </a:r>
              <a:r>
                <a:rPr kumimoji="1" lang="en-US" altLang="ko-KR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insight</a:t>
              </a:r>
              <a:r>
                <a:rPr kumimoji="1" lang="ko-KR" altLang="en-US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로 발전 시 그 내용을 심화</a:t>
              </a:r>
              <a:r>
                <a:rPr kumimoji="1" lang="en-US" altLang="ko-KR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.</a:t>
              </a:r>
            </a:p>
            <a:p>
              <a:pPr algn="just">
                <a:lnSpc>
                  <a:spcPct val="130000"/>
                </a:lnSpc>
              </a:pPr>
              <a:r>
                <a:rPr kumimoji="1" lang="ko-KR" altLang="en-US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취합 및 보고</a:t>
              </a:r>
              <a:r>
                <a:rPr kumimoji="1" lang="en-US" altLang="ko-KR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,</a:t>
              </a:r>
              <a:r>
                <a:rPr kumimoji="1" lang="ko-KR" altLang="en-US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 경영 적용 제안</a:t>
              </a:r>
              <a:endParaRPr kumimoji="1" lang="en-US" altLang="ko-KR" sz="1400" dirty="0">
                <a:latin typeface="YoonGothic Light" panose="02020603020101020101" pitchFamily="18" charset="-127"/>
                <a:ea typeface="YoonGothic Light" panose="02020603020101020101" pitchFamily="18" charset="-127"/>
                <a:cs typeface="YoonGothic Light" panose="02020603020101020101" pitchFamily="18" charset="-127"/>
              </a:endParaRPr>
            </a:p>
            <a:p>
              <a:pPr algn="just">
                <a:lnSpc>
                  <a:spcPct val="130000"/>
                </a:lnSpc>
              </a:pPr>
              <a:r>
                <a:rPr kumimoji="1" lang="ko-KR" altLang="en-US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포트폴리오 정리</a:t>
              </a:r>
              <a:endParaRPr kumimoji="1" lang="en-US" altLang="ko-KR" sz="1400" dirty="0">
                <a:latin typeface="YoonGothic Light" panose="02020603020101020101" pitchFamily="18" charset="-127"/>
                <a:ea typeface="YoonGothic Light" panose="02020603020101020101" pitchFamily="18" charset="-127"/>
                <a:cs typeface="YoonGothic Light" panose="02020603020101020101" pitchFamily="18" charset="-127"/>
              </a:endParaRPr>
            </a:p>
            <a:p>
              <a:pPr algn="just">
                <a:lnSpc>
                  <a:spcPct val="130000"/>
                </a:lnSpc>
              </a:pPr>
              <a:r>
                <a:rPr kumimoji="1" lang="ko-KR" altLang="en-US" sz="1400" dirty="0">
                  <a:latin typeface="YoonGothic Light" panose="02020603020101020101" pitchFamily="18" charset="-127"/>
                  <a:ea typeface="YoonGothic Light" panose="02020603020101020101" pitchFamily="18" charset="-127"/>
                  <a:cs typeface="YoonGothic Light" panose="02020603020101020101" pitchFamily="18" charset="-127"/>
                </a:rPr>
                <a:t>프로젝트 마무리</a:t>
              </a:r>
              <a:endParaRPr kumimoji="1" lang="en-US" altLang="ko-KR" sz="1400" dirty="0">
                <a:latin typeface="YoonGothic Light" panose="02020603020101020101" pitchFamily="18" charset="-127"/>
                <a:ea typeface="YoonGothic Light" panose="02020603020101020101" pitchFamily="18" charset="-127"/>
                <a:cs typeface="YoonGothic Light" panose="02020603020101020101" pitchFamily="18" charset="-127"/>
              </a:endParaRPr>
            </a:p>
          </p:txBody>
        </p:sp>
      </p:grp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89C0C667-09E6-9B4C-8F27-5836A2808FFA}"/>
              </a:ext>
            </a:extLst>
          </p:cNvPr>
          <p:cNvSpPr/>
          <p:nvPr/>
        </p:nvSpPr>
        <p:spPr>
          <a:xfrm>
            <a:off x="758128" y="5453738"/>
            <a:ext cx="1201301" cy="34937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2 </a:t>
            </a:r>
            <a:r>
              <a:rPr kumimoji="1" lang="ko-KR" altLang="en-US" sz="1400" dirty="0">
                <a:solidFill>
                  <a:schemeClr val="tx1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주</a:t>
            </a:r>
          </a:p>
        </p:txBody>
      </p:sp>
      <p:sp>
        <p:nvSpPr>
          <p:cNvPr id="21" name="텍스트상자 20">
            <a:extLst>
              <a:ext uri="{FF2B5EF4-FFF2-40B4-BE49-F238E27FC236}">
                <a16:creationId xmlns:a16="http://schemas.microsoft.com/office/drawing/2014/main" id="{BBA5CB64-042D-A74C-883F-C913688A74EF}"/>
              </a:ext>
            </a:extLst>
          </p:cNvPr>
          <p:cNvSpPr txBox="1"/>
          <p:nvPr/>
        </p:nvSpPr>
        <p:spPr>
          <a:xfrm>
            <a:off x="350804" y="5974470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YDIYGO350" panose="02030504000101010101" pitchFamily="18" charset="-127"/>
                <a:ea typeface="YDIYGO350" panose="02030504000101010101" pitchFamily="18" charset="-127"/>
                <a:cs typeface="YoonGothic Light" panose="02020603020101020101" pitchFamily="18" charset="-127"/>
              </a:rPr>
              <a:t>2.</a:t>
            </a:r>
            <a:r>
              <a:rPr kumimoji="1" lang="ko-KR" altLang="en-US" sz="1200" dirty="0">
                <a:latin typeface="YDIYGO350" panose="02030504000101010101" pitchFamily="18" charset="-127"/>
                <a:ea typeface="YDIYGO350" panose="02030504000101010101" pitchFamily="18" charset="-127"/>
                <a:cs typeface="YoonGothic Light" panose="02020603020101020101" pitchFamily="18" charset="-127"/>
              </a:rPr>
              <a:t> </a:t>
            </a:r>
            <a:r>
              <a:rPr kumimoji="1" lang="en-US" altLang="ko-KR" sz="1200" dirty="0">
                <a:latin typeface="YDIYGO350" panose="02030504000101010101" pitchFamily="18" charset="-127"/>
                <a:ea typeface="YDIYGO350" panose="02030504000101010101" pitchFamily="18" charset="-127"/>
                <a:cs typeface="YoonGothic Light" panose="02020603020101020101" pitchFamily="18" charset="-127"/>
              </a:rPr>
              <a:t>26(</a:t>
            </a:r>
            <a:r>
              <a:rPr kumimoji="1" lang="ko-KR" altLang="en-US" sz="1200" dirty="0">
                <a:latin typeface="YDIYGO350" panose="02030504000101010101" pitchFamily="18" charset="-127"/>
                <a:ea typeface="YDIYGO350" panose="02030504000101010101" pitchFamily="18" charset="-127"/>
                <a:cs typeface="YoonGothic Light" panose="02020603020101020101" pitchFamily="18" charset="-127"/>
              </a:rPr>
              <a:t>월</a:t>
            </a:r>
            <a:r>
              <a:rPr kumimoji="1" lang="en-US" altLang="ko-KR" sz="1200" dirty="0">
                <a:latin typeface="YDIYGO350" panose="02030504000101010101" pitchFamily="18" charset="-127"/>
                <a:ea typeface="YDIYGO350" panose="02030504000101010101" pitchFamily="18" charset="-127"/>
                <a:cs typeface="YoonGothic Light" panose="02020603020101020101" pitchFamily="18" charset="-127"/>
              </a:rPr>
              <a:t>)</a:t>
            </a:r>
            <a:endParaRPr kumimoji="1" lang="ko-KR" altLang="en-US" sz="1200" dirty="0">
              <a:latin typeface="YDIYGO350" panose="02030504000101010101" pitchFamily="18" charset="-127"/>
              <a:ea typeface="YDIYGO350" panose="02030504000101010101" pitchFamily="18" charset="-127"/>
              <a:cs typeface="YoonGothic Light" panose="02020603020101020101" pitchFamily="18" charset="-127"/>
            </a:endParaRPr>
          </a:p>
        </p:txBody>
      </p:sp>
      <p:sp>
        <p:nvSpPr>
          <p:cNvPr id="26" name="텍스트상자 25">
            <a:extLst>
              <a:ext uri="{FF2B5EF4-FFF2-40B4-BE49-F238E27FC236}">
                <a16:creationId xmlns:a16="http://schemas.microsoft.com/office/drawing/2014/main" id="{C54B6C0A-0C1E-AE4E-8437-35A0F7F42100}"/>
              </a:ext>
            </a:extLst>
          </p:cNvPr>
          <p:cNvSpPr txBox="1"/>
          <p:nvPr/>
        </p:nvSpPr>
        <p:spPr>
          <a:xfrm>
            <a:off x="1762404" y="5974469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YDIYGO350" panose="02030504000101010101" pitchFamily="18" charset="-127"/>
                <a:ea typeface="YDIYGO350" panose="02030504000101010101" pitchFamily="18" charset="-127"/>
                <a:cs typeface="YoonGothic Light" panose="02020603020101020101" pitchFamily="18" charset="-127"/>
              </a:rPr>
              <a:t>3.</a:t>
            </a:r>
            <a:r>
              <a:rPr kumimoji="1" lang="ko-KR" altLang="en-US" sz="1200" dirty="0">
                <a:latin typeface="YDIYGO350" panose="02030504000101010101" pitchFamily="18" charset="-127"/>
                <a:ea typeface="YDIYGO350" panose="02030504000101010101" pitchFamily="18" charset="-127"/>
                <a:cs typeface="YoonGothic Light" panose="02020603020101020101" pitchFamily="18" charset="-127"/>
              </a:rPr>
              <a:t> </a:t>
            </a:r>
            <a:r>
              <a:rPr kumimoji="1" lang="en-US" altLang="ko-KR" sz="1200" dirty="0">
                <a:latin typeface="YDIYGO350" panose="02030504000101010101" pitchFamily="18" charset="-127"/>
                <a:ea typeface="YDIYGO350" panose="02030504000101010101" pitchFamily="18" charset="-127"/>
                <a:cs typeface="YoonGothic Light" panose="02020603020101020101" pitchFamily="18" charset="-127"/>
              </a:rPr>
              <a:t>9(</a:t>
            </a:r>
            <a:r>
              <a:rPr kumimoji="1" lang="ko-KR" altLang="en-US" sz="1200" dirty="0">
                <a:latin typeface="YDIYGO350" panose="02030504000101010101" pitchFamily="18" charset="-127"/>
                <a:ea typeface="YDIYGO350" panose="02030504000101010101" pitchFamily="18" charset="-127"/>
                <a:cs typeface="YoonGothic Light" panose="02020603020101020101" pitchFamily="18" charset="-127"/>
              </a:rPr>
              <a:t>금</a:t>
            </a:r>
            <a:r>
              <a:rPr kumimoji="1" lang="en-US" altLang="ko-KR" sz="1200" dirty="0">
                <a:latin typeface="YDIYGO350" panose="02030504000101010101" pitchFamily="18" charset="-127"/>
                <a:ea typeface="YDIYGO350" panose="02030504000101010101" pitchFamily="18" charset="-127"/>
                <a:cs typeface="YoonGothic Light" panose="02020603020101020101" pitchFamily="18" charset="-127"/>
              </a:rPr>
              <a:t>)</a:t>
            </a:r>
            <a:endParaRPr kumimoji="1" lang="ko-KR" altLang="en-US" sz="1200" dirty="0">
              <a:latin typeface="YDIYGO350" panose="02030504000101010101" pitchFamily="18" charset="-127"/>
              <a:ea typeface="YDIYGO350" panose="02030504000101010101" pitchFamily="18" charset="-127"/>
              <a:cs typeface="YoonGothic Light" panose="02020603020101020101" pitchFamily="18" charset="-127"/>
            </a:endParaRPr>
          </a:p>
        </p:txBody>
      </p:sp>
      <p:sp>
        <p:nvSpPr>
          <p:cNvPr id="27" name="텍스트상자 26">
            <a:extLst>
              <a:ext uri="{FF2B5EF4-FFF2-40B4-BE49-F238E27FC236}">
                <a16:creationId xmlns:a16="http://schemas.microsoft.com/office/drawing/2014/main" id="{203806DF-04C3-A847-815F-E65BCB1414AC}"/>
              </a:ext>
            </a:extLst>
          </p:cNvPr>
          <p:cNvSpPr txBox="1"/>
          <p:nvPr/>
        </p:nvSpPr>
        <p:spPr>
          <a:xfrm>
            <a:off x="7685292" y="5974468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YDIYGO350" panose="02030504000101010101" pitchFamily="18" charset="-127"/>
                <a:ea typeface="YDIYGO350" panose="02030504000101010101" pitchFamily="18" charset="-127"/>
                <a:cs typeface="YoonGothic Light" panose="02020603020101020101" pitchFamily="18" charset="-127"/>
              </a:rPr>
              <a:t>4.</a:t>
            </a:r>
            <a:r>
              <a:rPr kumimoji="1" lang="ko-KR" altLang="en-US" sz="1200" dirty="0">
                <a:latin typeface="YDIYGO350" panose="02030504000101010101" pitchFamily="18" charset="-127"/>
                <a:ea typeface="YDIYGO350" panose="02030504000101010101" pitchFamily="18" charset="-127"/>
                <a:cs typeface="YoonGothic Light" panose="02020603020101020101" pitchFamily="18" charset="-127"/>
              </a:rPr>
              <a:t> </a:t>
            </a:r>
            <a:r>
              <a:rPr kumimoji="1" lang="en-US" altLang="ko-KR" sz="1200" dirty="0">
                <a:latin typeface="YDIYGO350" panose="02030504000101010101" pitchFamily="18" charset="-127"/>
                <a:ea typeface="YDIYGO350" panose="02030504000101010101" pitchFamily="18" charset="-127"/>
                <a:cs typeface="YoonGothic Light" panose="02020603020101020101" pitchFamily="18" charset="-127"/>
              </a:rPr>
              <a:t>6(</a:t>
            </a:r>
            <a:r>
              <a:rPr kumimoji="1" lang="ko-KR" altLang="en-US" sz="1200" dirty="0">
                <a:latin typeface="YDIYGO350" panose="02030504000101010101" pitchFamily="18" charset="-127"/>
                <a:ea typeface="YDIYGO350" panose="02030504000101010101" pitchFamily="18" charset="-127"/>
                <a:cs typeface="YoonGothic Light" panose="02020603020101020101" pitchFamily="18" charset="-127"/>
              </a:rPr>
              <a:t>금</a:t>
            </a:r>
            <a:r>
              <a:rPr kumimoji="1" lang="en-US" altLang="ko-KR" sz="1200" dirty="0">
                <a:latin typeface="YDIYGO350" panose="02030504000101010101" pitchFamily="18" charset="-127"/>
                <a:ea typeface="YDIYGO350" panose="02030504000101010101" pitchFamily="18" charset="-127"/>
                <a:cs typeface="YoonGothic Light" panose="02020603020101020101" pitchFamily="18" charset="-127"/>
              </a:rPr>
              <a:t>)</a:t>
            </a:r>
            <a:endParaRPr kumimoji="1" lang="ko-KR" altLang="en-US" sz="1200" dirty="0">
              <a:latin typeface="YDIYGO350" panose="02030504000101010101" pitchFamily="18" charset="-127"/>
              <a:ea typeface="YDIYGO350" panose="02030504000101010101" pitchFamily="18" charset="-127"/>
              <a:cs typeface="YoonGothic Light" panose="02020603020101020101" pitchFamily="18" charset="-127"/>
            </a:endParaRPr>
          </a:p>
        </p:txBody>
      </p:sp>
      <p:sp>
        <p:nvSpPr>
          <p:cNvPr id="28" name="텍스트상자 27">
            <a:extLst>
              <a:ext uri="{FF2B5EF4-FFF2-40B4-BE49-F238E27FC236}">
                <a16:creationId xmlns:a16="http://schemas.microsoft.com/office/drawing/2014/main" id="{997BB4D0-A97E-F747-8BF6-4137BB77A4F5}"/>
              </a:ext>
            </a:extLst>
          </p:cNvPr>
          <p:cNvSpPr txBox="1"/>
          <p:nvPr/>
        </p:nvSpPr>
        <p:spPr>
          <a:xfrm>
            <a:off x="8738029" y="5974468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YDIYGO350" panose="02030504000101010101" pitchFamily="18" charset="-127"/>
                <a:ea typeface="YDIYGO350" panose="02030504000101010101" pitchFamily="18" charset="-127"/>
                <a:cs typeface="YoonGothic Light" panose="02020603020101020101" pitchFamily="18" charset="-127"/>
              </a:rPr>
              <a:t>4.</a:t>
            </a:r>
            <a:r>
              <a:rPr kumimoji="1" lang="ko-KR" altLang="en-US" sz="1200" dirty="0">
                <a:latin typeface="YDIYGO350" panose="02030504000101010101" pitchFamily="18" charset="-127"/>
                <a:ea typeface="YDIYGO350" panose="02030504000101010101" pitchFamily="18" charset="-127"/>
                <a:cs typeface="YoonGothic Light" panose="02020603020101020101" pitchFamily="18" charset="-127"/>
              </a:rPr>
              <a:t> </a:t>
            </a:r>
            <a:r>
              <a:rPr kumimoji="1" lang="en-US" altLang="ko-KR" sz="1200" dirty="0">
                <a:latin typeface="YDIYGO350" panose="02030504000101010101" pitchFamily="18" charset="-127"/>
                <a:ea typeface="YDIYGO350" panose="02030504000101010101" pitchFamily="18" charset="-127"/>
                <a:cs typeface="YoonGothic Light" panose="02020603020101020101" pitchFamily="18" charset="-127"/>
              </a:rPr>
              <a:t>20(</a:t>
            </a:r>
            <a:r>
              <a:rPr kumimoji="1" lang="ko-KR" altLang="en-US" sz="1200" dirty="0">
                <a:latin typeface="YDIYGO350" panose="02030504000101010101" pitchFamily="18" charset="-127"/>
                <a:ea typeface="YDIYGO350" panose="02030504000101010101" pitchFamily="18" charset="-127"/>
                <a:cs typeface="YoonGothic Light" panose="02020603020101020101" pitchFamily="18" charset="-127"/>
              </a:rPr>
              <a:t>금</a:t>
            </a:r>
            <a:r>
              <a:rPr kumimoji="1" lang="en-US" altLang="ko-KR" sz="1200" dirty="0">
                <a:latin typeface="YDIYGO350" panose="02030504000101010101" pitchFamily="18" charset="-127"/>
                <a:ea typeface="YDIYGO350" panose="02030504000101010101" pitchFamily="18" charset="-127"/>
                <a:cs typeface="YoonGothic Light" panose="02020603020101020101" pitchFamily="18" charset="-127"/>
              </a:rPr>
              <a:t>)</a:t>
            </a:r>
            <a:endParaRPr kumimoji="1" lang="ko-KR" altLang="en-US" sz="1200" dirty="0">
              <a:latin typeface="YDIYGO350" panose="02030504000101010101" pitchFamily="18" charset="-127"/>
              <a:ea typeface="YDIYGO350" panose="02030504000101010101" pitchFamily="18" charset="-127"/>
              <a:cs typeface="YoonGothic Light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16B34AB-9786-6F41-9FB8-842536413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473" y="2068090"/>
            <a:ext cx="463341" cy="219750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82844FF-BC8E-704D-8056-149BA1F38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869" y="2068090"/>
            <a:ext cx="463341" cy="2197505"/>
          </a:xfrm>
          <a:prstGeom prst="rect">
            <a:avLst/>
          </a:prstGeom>
        </p:spPr>
      </p:pic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1A9346C-3799-C44D-91B9-160D5100CDDD}"/>
              </a:ext>
            </a:extLst>
          </p:cNvPr>
          <p:cNvSpPr/>
          <p:nvPr/>
        </p:nvSpPr>
        <p:spPr>
          <a:xfrm>
            <a:off x="7944852" y="5453738"/>
            <a:ext cx="1201301" cy="34937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2</a:t>
            </a:r>
            <a:r>
              <a:rPr kumimoji="1" lang="ko-KR" altLang="en-US" sz="1400" dirty="0">
                <a:solidFill>
                  <a:schemeClr val="tx1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 주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717E6DD-1B3C-E84E-8677-EC5CA9A11B39}"/>
              </a:ext>
            </a:extLst>
          </p:cNvPr>
          <p:cNvSpPr/>
          <p:nvPr/>
        </p:nvSpPr>
        <p:spPr>
          <a:xfrm>
            <a:off x="1899659" y="5453738"/>
            <a:ext cx="6144065" cy="34937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4 </a:t>
            </a:r>
            <a:r>
              <a:rPr kumimoji="1" lang="ko-KR" altLang="en-US" sz="1400" dirty="0">
                <a:solidFill>
                  <a:schemeClr val="tx1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주</a:t>
            </a:r>
          </a:p>
        </p:txBody>
      </p:sp>
    </p:spTree>
    <p:extLst>
      <p:ext uri="{BB962C8B-B14F-4D97-AF65-F5344CB8AC3E}">
        <p14:creationId xmlns:p14="http://schemas.microsoft.com/office/powerpoint/2010/main" val="199009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FBBD946-80FD-B848-9F07-93B03132EB06}"/>
              </a:ext>
            </a:extLst>
          </p:cNvPr>
          <p:cNvSpPr/>
          <p:nvPr/>
        </p:nvSpPr>
        <p:spPr>
          <a:xfrm>
            <a:off x="0" y="2860590"/>
            <a:ext cx="9906000" cy="1136821"/>
          </a:xfrm>
          <a:prstGeom prst="roundRect">
            <a:avLst>
              <a:gd name="adj" fmla="val 7472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데이터 분석 예시</a:t>
            </a:r>
            <a:endParaRPr kumimoji="1" lang="en-US" altLang="ko-KR" sz="28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933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1DF3EE8D-A20D-C74B-B0AD-B20130D08BFF}"/>
              </a:ext>
            </a:extLst>
          </p:cNvPr>
          <p:cNvSpPr txBox="1"/>
          <p:nvPr/>
        </p:nvSpPr>
        <p:spPr>
          <a:xfrm>
            <a:off x="497711" y="659756"/>
            <a:ext cx="384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데이터의 수집 예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_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웹 크롤링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A831581-7A3A-FD4A-9B67-5503F043B8D6}"/>
              </a:ext>
            </a:extLst>
          </p:cNvPr>
          <p:cNvSpPr/>
          <p:nvPr/>
        </p:nvSpPr>
        <p:spPr>
          <a:xfrm>
            <a:off x="5196468" y="1215483"/>
            <a:ext cx="3980986" cy="5018048"/>
          </a:xfrm>
          <a:prstGeom prst="roundRect">
            <a:avLst>
              <a:gd name="adj" fmla="val 5743"/>
            </a:avLst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R" altLang="en-US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18DC6B7-FBEB-4643-9B0B-923CBA4F1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11" y="1315843"/>
            <a:ext cx="4340703" cy="49176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142783-FB60-9A40-B835-1BF7AAA141C6}"/>
              </a:ext>
            </a:extLst>
          </p:cNvPr>
          <p:cNvSpPr/>
          <p:nvPr/>
        </p:nvSpPr>
        <p:spPr>
          <a:xfrm>
            <a:off x="4710461" y="2102921"/>
            <a:ext cx="4953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특정 게시판 </a:t>
            </a:r>
            <a:r>
              <a:rPr kumimoji="1" lang="ko-KR" altLang="en-US" dirty="0">
                <a:solidFill>
                  <a:schemeClr val="bg1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내</a:t>
            </a:r>
            <a:endParaRPr kumimoji="1" lang="en-US" altLang="ko-KR" dirty="0">
              <a:solidFill>
                <a:schemeClr val="bg1"/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bg1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다음 페이지를 포함한 </a:t>
            </a:r>
            <a:r>
              <a:rPr kumimoji="1" lang="ko-KR" altLang="en-US" sz="24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모든 게시글</a:t>
            </a:r>
            <a:endParaRPr kumimoji="1" lang="en-US" altLang="ko-KR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제목</a:t>
            </a:r>
            <a:r>
              <a:rPr kumimoji="1" lang="ko-KR" altLang="en-US" dirty="0">
                <a:solidFill>
                  <a:schemeClr val="bg1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과</a:t>
            </a:r>
            <a:r>
              <a:rPr kumimoji="1" lang="ko-KR" altLang="en-US" sz="28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내용</a:t>
            </a:r>
            <a:r>
              <a:rPr kumimoji="1" lang="ko-KR" altLang="en-US" dirty="0">
                <a:solidFill>
                  <a:schemeClr val="bg1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을</a:t>
            </a:r>
            <a:endParaRPr kumimoji="1" lang="en-US" altLang="ko-KR" dirty="0">
              <a:solidFill>
                <a:schemeClr val="bg1"/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명사</a:t>
            </a:r>
            <a:r>
              <a:rPr kumimoji="1" lang="en-US" altLang="ko-KR" sz="20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,</a:t>
            </a:r>
            <a:r>
              <a:rPr kumimoji="1" lang="ko-KR" altLang="en-US" sz="20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고유명사</a:t>
            </a:r>
            <a:r>
              <a:rPr kumimoji="1" lang="en-US" altLang="ko-KR" sz="20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,</a:t>
            </a:r>
            <a:r>
              <a:rPr kumimoji="1" lang="ko-KR" altLang="en-US" sz="20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형용사</a:t>
            </a:r>
            <a:r>
              <a:rPr kumimoji="1" lang="ko-KR" altLang="en-US" sz="16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등으로</a:t>
            </a:r>
            <a:endParaRPr kumimoji="1" lang="en-US" altLang="ko-KR" dirty="0">
              <a:solidFill>
                <a:schemeClr val="bg1"/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분리</a:t>
            </a:r>
            <a:r>
              <a:rPr kumimoji="1" lang="en-US" altLang="ko-KR" sz="28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,</a:t>
            </a:r>
            <a:r>
              <a:rPr kumimoji="1" lang="ko-KR" altLang="en-US" sz="28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추출</a:t>
            </a:r>
            <a:r>
              <a:rPr kumimoji="1" lang="ko-KR" altLang="en-US" dirty="0">
                <a:solidFill>
                  <a:schemeClr val="bg1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하여 저장</a:t>
            </a:r>
          </a:p>
        </p:txBody>
      </p:sp>
    </p:spTree>
    <p:extLst>
      <p:ext uri="{BB962C8B-B14F-4D97-AF65-F5344CB8AC3E}">
        <p14:creationId xmlns:p14="http://schemas.microsoft.com/office/powerpoint/2010/main" val="2587536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138C4B-FD58-814F-A624-2D89C073B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099" y="1239062"/>
            <a:ext cx="5693802" cy="5115859"/>
          </a:xfrm>
          <a:prstGeom prst="rect">
            <a:avLst/>
          </a:prstGeom>
        </p:spPr>
      </p:pic>
      <p:sp>
        <p:nvSpPr>
          <p:cNvPr id="6" name="텍스트상자 5">
            <a:extLst>
              <a:ext uri="{FF2B5EF4-FFF2-40B4-BE49-F238E27FC236}">
                <a16:creationId xmlns:a16="http://schemas.microsoft.com/office/drawing/2014/main" id="{456D027C-0EC9-AE4D-8C79-9372FB03C494}"/>
              </a:ext>
            </a:extLst>
          </p:cNvPr>
          <p:cNvSpPr txBox="1"/>
          <p:nvPr/>
        </p:nvSpPr>
        <p:spPr>
          <a:xfrm>
            <a:off x="497711" y="659756"/>
            <a:ext cx="4509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데이터의 수집 예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_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웹 크롤링 결과</a:t>
            </a:r>
          </a:p>
        </p:txBody>
      </p:sp>
    </p:spTree>
    <p:extLst>
      <p:ext uri="{BB962C8B-B14F-4D97-AF65-F5344CB8AC3E}">
        <p14:creationId xmlns:p14="http://schemas.microsoft.com/office/powerpoint/2010/main" val="3517091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상자 5">
            <a:extLst>
              <a:ext uri="{FF2B5EF4-FFF2-40B4-BE49-F238E27FC236}">
                <a16:creationId xmlns:a16="http://schemas.microsoft.com/office/drawing/2014/main" id="{B2D429D3-517A-D348-AAC1-FCE15181C842}"/>
              </a:ext>
            </a:extLst>
          </p:cNvPr>
          <p:cNvSpPr txBox="1"/>
          <p:nvPr/>
        </p:nvSpPr>
        <p:spPr>
          <a:xfrm>
            <a:off x="497711" y="659756"/>
            <a:ext cx="432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데이터의 분석 예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_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의사결정트리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4B39BB-4335-A840-BB36-0DBE6C595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50" y="2661326"/>
            <a:ext cx="6388100" cy="3403600"/>
          </a:xfrm>
          <a:prstGeom prst="rect">
            <a:avLst/>
          </a:prstGeom>
        </p:spPr>
      </p:pic>
      <p:sp>
        <p:nvSpPr>
          <p:cNvPr id="10" name="텍스트상자 9">
            <a:extLst>
              <a:ext uri="{FF2B5EF4-FFF2-40B4-BE49-F238E27FC236}">
                <a16:creationId xmlns:a16="http://schemas.microsoft.com/office/drawing/2014/main" id="{02FCC369-88F7-C548-997D-BEDE12F020CB}"/>
              </a:ext>
            </a:extLst>
          </p:cNvPr>
          <p:cNvSpPr txBox="1"/>
          <p:nvPr/>
        </p:nvSpPr>
        <p:spPr>
          <a:xfrm>
            <a:off x="1758950" y="1706707"/>
            <a:ext cx="638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다음 테이블을 데이터로 다음 쿠폰 이벤트에 대한 타겟팅 설정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C8D97031-C6A1-A54F-91FC-69E893AFDF97}"/>
              </a:ext>
            </a:extLst>
          </p:cNvPr>
          <p:cNvSpPr txBox="1"/>
          <p:nvPr/>
        </p:nvSpPr>
        <p:spPr>
          <a:xfrm>
            <a:off x="1758950" y="6103968"/>
            <a:ext cx="6253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외 </a:t>
            </a:r>
            <a:r>
              <a:rPr kumimoji="1" lang="en-US" altLang="ko-KR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40</a:t>
            </a:r>
            <a:r>
              <a:rPr kumimoji="1" lang="ko-KR" altLang="en-US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개 행</a:t>
            </a:r>
          </a:p>
        </p:txBody>
      </p:sp>
      <p:sp>
        <p:nvSpPr>
          <p:cNvPr id="7" name="텍스트상자 6">
            <a:extLst>
              <a:ext uri="{FF2B5EF4-FFF2-40B4-BE49-F238E27FC236}">
                <a16:creationId xmlns:a16="http://schemas.microsoft.com/office/drawing/2014/main" id="{738A7D7D-F169-684F-B4B6-E4F40D4528F0}"/>
              </a:ext>
            </a:extLst>
          </p:cNvPr>
          <p:cNvSpPr txBox="1"/>
          <p:nvPr/>
        </p:nvSpPr>
        <p:spPr>
          <a:xfrm>
            <a:off x="2088519" y="2322772"/>
            <a:ext cx="1138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고객 </a:t>
            </a:r>
            <a:r>
              <a:rPr kumimoji="1" lang="en-US" altLang="ko-KR" sz="16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ID</a:t>
            </a:r>
            <a:endParaRPr kumimoji="1" lang="ko-KR" altLang="en-US" sz="1600" dirty="0">
              <a:solidFill>
                <a:srgbClr val="C00000"/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9" name="텍스트상자 8">
            <a:extLst>
              <a:ext uri="{FF2B5EF4-FFF2-40B4-BE49-F238E27FC236}">
                <a16:creationId xmlns:a16="http://schemas.microsoft.com/office/drawing/2014/main" id="{BB75467D-3B31-D042-B3A3-B467BE8FCF66}"/>
              </a:ext>
            </a:extLst>
          </p:cNvPr>
          <p:cNvSpPr txBox="1"/>
          <p:nvPr/>
        </p:nvSpPr>
        <p:spPr>
          <a:xfrm>
            <a:off x="3013072" y="2322772"/>
            <a:ext cx="1138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성별</a:t>
            </a:r>
          </a:p>
        </p:txBody>
      </p:sp>
      <p:sp>
        <p:nvSpPr>
          <p:cNvPr id="13" name="텍스트상자 12">
            <a:extLst>
              <a:ext uri="{FF2B5EF4-FFF2-40B4-BE49-F238E27FC236}">
                <a16:creationId xmlns:a16="http://schemas.microsoft.com/office/drawing/2014/main" id="{7A7DA551-6EB0-8749-A2A0-D351A9A73885}"/>
              </a:ext>
            </a:extLst>
          </p:cNvPr>
          <p:cNvSpPr txBox="1"/>
          <p:nvPr/>
        </p:nvSpPr>
        <p:spPr>
          <a:xfrm>
            <a:off x="3746766" y="2322772"/>
            <a:ext cx="1138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나이</a:t>
            </a:r>
          </a:p>
        </p:txBody>
      </p:sp>
      <p:sp>
        <p:nvSpPr>
          <p:cNvPr id="14" name="텍스트상자 13">
            <a:extLst>
              <a:ext uri="{FF2B5EF4-FFF2-40B4-BE49-F238E27FC236}">
                <a16:creationId xmlns:a16="http://schemas.microsoft.com/office/drawing/2014/main" id="{02835BBB-E9FB-E146-A2BC-A764E958D66D}"/>
              </a:ext>
            </a:extLst>
          </p:cNvPr>
          <p:cNvSpPr txBox="1"/>
          <p:nvPr/>
        </p:nvSpPr>
        <p:spPr>
          <a:xfrm>
            <a:off x="4248726" y="2322772"/>
            <a:ext cx="1138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직업</a:t>
            </a:r>
          </a:p>
        </p:txBody>
      </p:sp>
      <p:sp>
        <p:nvSpPr>
          <p:cNvPr id="15" name="텍스트상자 14">
            <a:extLst>
              <a:ext uri="{FF2B5EF4-FFF2-40B4-BE49-F238E27FC236}">
                <a16:creationId xmlns:a16="http://schemas.microsoft.com/office/drawing/2014/main" id="{35F408C2-801B-7440-8FCF-7A155F28F5DE}"/>
              </a:ext>
            </a:extLst>
          </p:cNvPr>
          <p:cNvSpPr txBox="1"/>
          <p:nvPr/>
        </p:nvSpPr>
        <p:spPr>
          <a:xfrm>
            <a:off x="4936648" y="2322772"/>
            <a:ext cx="1138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결혼</a:t>
            </a:r>
            <a:endParaRPr kumimoji="1" lang="en-US" altLang="ko-KR" sz="1600" dirty="0">
              <a:solidFill>
                <a:srgbClr val="C00000"/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16" name="텍스트상자 15">
            <a:extLst>
              <a:ext uri="{FF2B5EF4-FFF2-40B4-BE49-F238E27FC236}">
                <a16:creationId xmlns:a16="http://schemas.microsoft.com/office/drawing/2014/main" id="{B285D3D9-87BF-E042-9336-B41436A0A0BF}"/>
              </a:ext>
            </a:extLst>
          </p:cNvPr>
          <p:cNvSpPr txBox="1"/>
          <p:nvPr/>
        </p:nvSpPr>
        <p:spPr>
          <a:xfrm>
            <a:off x="5690270" y="2322772"/>
            <a:ext cx="1138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자동차</a:t>
            </a:r>
            <a:endParaRPr kumimoji="1" lang="en-US" altLang="ko-KR" sz="1600" dirty="0">
              <a:solidFill>
                <a:srgbClr val="C00000"/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17" name="텍스트상자 16">
            <a:extLst>
              <a:ext uri="{FF2B5EF4-FFF2-40B4-BE49-F238E27FC236}">
                <a16:creationId xmlns:a16="http://schemas.microsoft.com/office/drawing/2014/main" id="{F157337B-8612-C349-A958-A0A5FEF6D8FD}"/>
              </a:ext>
            </a:extLst>
          </p:cNvPr>
          <p:cNvSpPr txBox="1"/>
          <p:nvPr/>
        </p:nvSpPr>
        <p:spPr>
          <a:xfrm>
            <a:off x="6911396" y="2322772"/>
            <a:ext cx="1138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쿠폰 반응</a:t>
            </a:r>
          </a:p>
        </p:txBody>
      </p:sp>
    </p:spTree>
    <p:extLst>
      <p:ext uri="{BB962C8B-B14F-4D97-AF65-F5344CB8AC3E}">
        <p14:creationId xmlns:p14="http://schemas.microsoft.com/office/powerpoint/2010/main" val="3017700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상자 8">
            <a:extLst>
              <a:ext uri="{FF2B5EF4-FFF2-40B4-BE49-F238E27FC236}">
                <a16:creationId xmlns:a16="http://schemas.microsoft.com/office/drawing/2014/main" id="{60853920-5AA0-E44E-8F37-030F5C2D3C90}"/>
              </a:ext>
            </a:extLst>
          </p:cNvPr>
          <p:cNvSpPr txBox="1"/>
          <p:nvPr/>
        </p:nvSpPr>
        <p:spPr>
          <a:xfrm>
            <a:off x="4422246" y="208049"/>
            <a:ext cx="10615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기혼</a:t>
            </a:r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</a:p>
          <a:p>
            <a:pPr algn="ctr"/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67%</a:t>
            </a:r>
          </a:p>
          <a:p>
            <a:pPr algn="ctr"/>
            <a:r>
              <a:rPr kumimoji="1" lang="en-US" altLang="ko-KR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35</a:t>
            </a:r>
            <a:r>
              <a:rPr kumimoji="1" lang="ko-KR" altLang="en-US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세 초과</a:t>
            </a:r>
            <a:r>
              <a:rPr kumimoji="1" lang="en-US" altLang="ko-KR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?</a:t>
            </a:r>
            <a:endParaRPr kumimoji="1" lang="ko-KR" altLang="en-US" sz="1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4DC0B395-9A22-E742-B02C-89B7E91746F6}"/>
              </a:ext>
            </a:extLst>
          </p:cNvPr>
          <p:cNvSpPr txBox="1"/>
          <p:nvPr/>
        </p:nvSpPr>
        <p:spPr>
          <a:xfrm>
            <a:off x="4155344" y="1093698"/>
            <a:ext cx="15953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기혼</a:t>
            </a:r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][35</a:t>
            </a:r>
            <a:r>
              <a:rPr kumimoji="1" lang="ko-KR" altLang="en-US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세 미만</a:t>
            </a:r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</a:p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53%</a:t>
            </a:r>
          </a:p>
          <a:p>
            <a:pPr algn="ctr"/>
            <a:r>
              <a:rPr kumimoji="1" lang="ko-KR" altLang="en-US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남성</a:t>
            </a:r>
            <a:r>
              <a:rPr kumimoji="1" lang="en-US" altLang="ko-KR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?</a:t>
            </a:r>
            <a:endParaRPr kumimoji="1" lang="ko-KR" altLang="en-US" sz="1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4BA89FCA-A89D-D94D-ACE5-58410EA0A112}"/>
              </a:ext>
            </a:extLst>
          </p:cNvPr>
          <p:cNvSpPr txBox="1"/>
          <p:nvPr/>
        </p:nvSpPr>
        <p:spPr>
          <a:xfrm>
            <a:off x="367576" y="1979347"/>
            <a:ext cx="20922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기혼</a:t>
            </a:r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][35</a:t>
            </a:r>
            <a:r>
              <a:rPr kumimoji="1" lang="ko-KR" altLang="en-US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세 미만</a:t>
            </a:r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][</a:t>
            </a:r>
            <a:r>
              <a:rPr kumimoji="1" lang="ko-KR" altLang="en-US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남성</a:t>
            </a:r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</a:p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17%</a:t>
            </a:r>
          </a:p>
          <a:p>
            <a:pPr algn="ctr"/>
            <a:r>
              <a:rPr kumimoji="1" lang="ko-KR" altLang="en-US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무직</a:t>
            </a:r>
            <a:r>
              <a:rPr kumimoji="1" lang="en-US" altLang="ko-KR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?</a:t>
            </a:r>
            <a:endParaRPr kumimoji="1" lang="ko-KR" altLang="en-US" sz="1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16" name="텍스트상자 15">
            <a:extLst>
              <a:ext uri="{FF2B5EF4-FFF2-40B4-BE49-F238E27FC236}">
                <a16:creationId xmlns:a16="http://schemas.microsoft.com/office/drawing/2014/main" id="{742FE0BB-8D3E-9048-B808-DDDEC878FEB1}"/>
              </a:ext>
            </a:extLst>
          </p:cNvPr>
          <p:cNvSpPr txBox="1"/>
          <p:nvPr/>
        </p:nvSpPr>
        <p:spPr>
          <a:xfrm>
            <a:off x="1968594" y="3140459"/>
            <a:ext cx="15953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기혼</a:t>
            </a:r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][35</a:t>
            </a:r>
            <a:r>
              <a:rPr kumimoji="1" lang="ko-KR" altLang="en-US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세 미만</a:t>
            </a:r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</a:p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남성</a:t>
            </a:r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][</a:t>
            </a:r>
            <a:r>
              <a:rPr kumimoji="1" lang="ko-KR" altLang="en-US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직장인</a:t>
            </a:r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</a:p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7%</a:t>
            </a:r>
          </a:p>
          <a:p>
            <a:pPr algn="ctr"/>
            <a:r>
              <a:rPr kumimoji="1" lang="en-US" altLang="ko-KR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25</a:t>
            </a:r>
            <a:r>
              <a:rPr kumimoji="1" lang="ko-KR" altLang="en-US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세 미만</a:t>
            </a:r>
            <a:r>
              <a:rPr kumimoji="1" lang="en-US" altLang="ko-KR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?</a:t>
            </a:r>
            <a:endParaRPr kumimoji="1" lang="ko-KR" altLang="en-US" sz="1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18" name="텍스트상자 17">
            <a:extLst>
              <a:ext uri="{FF2B5EF4-FFF2-40B4-BE49-F238E27FC236}">
                <a16:creationId xmlns:a16="http://schemas.microsoft.com/office/drawing/2014/main" id="{3F01EE5E-3D33-C14F-8658-9DA234135E9B}"/>
              </a:ext>
            </a:extLst>
          </p:cNvPr>
          <p:cNvSpPr txBox="1"/>
          <p:nvPr/>
        </p:nvSpPr>
        <p:spPr>
          <a:xfrm>
            <a:off x="5311814" y="1979347"/>
            <a:ext cx="20922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기혼</a:t>
            </a:r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][35</a:t>
            </a:r>
            <a:r>
              <a:rPr kumimoji="1" lang="ko-KR" altLang="en-US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세 미만</a:t>
            </a:r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][</a:t>
            </a:r>
            <a:r>
              <a:rPr kumimoji="1" lang="ko-KR" altLang="en-US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여성</a:t>
            </a:r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</a:p>
          <a:p>
            <a:pPr algn="ctr"/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37%</a:t>
            </a:r>
          </a:p>
          <a:p>
            <a:pPr algn="ctr"/>
            <a:r>
              <a:rPr kumimoji="1" lang="en-US" altLang="ko-KR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25</a:t>
            </a:r>
            <a:r>
              <a:rPr kumimoji="1" lang="ko-KR" altLang="en-US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세 미만</a:t>
            </a:r>
            <a:r>
              <a:rPr kumimoji="1" lang="en-US" altLang="ko-KR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?</a:t>
            </a:r>
            <a:endParaRPr kumimoji="1" lang="ko-KR" altLang="en-US" sz="1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19" name="텍스트상자 18">
            <a:extLst>
              <a:ext uri="{FF2B5EF4-FFF2-40B4-BE49-F238E27FC236}">
                <a16:creationId xmlns:a16="http://schemas.microsoft.com/office/drawing/2014/main" id="{9FAFF5B2-6515-5447-ADF7-E2C4A4D49FFF}"/>
              </a:ext>
            </a:extLst>
          </p:cNvPr>
          <p:cNvSpPr txBox="1"/>
          <p:nvPr/>
        </p:nvSpPr>
        <p:spPr>
          <a:xfrm>
            <a:off x="4934564" y="3165980"/>
            <a:ext cx="15953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기혼</a:t>
            </a:r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][35</a:t>
            </a:r>
            <a:r>
              <a:rPr kumimoji="1" lang="ko-KR" altLang="en-US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세 미만</a:t>
            </a:r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</a:p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여성</a:t>
            </a:r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][25</a:t>
            </a:r>
            <a:r>
              <a:rPr kumimoji="1" lang="ko-KR" altLang="en-US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세 미만</a:t>
            </a:r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</a:p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17%</a:t>
            </a:r>
          </a:p>
          <a:p>
            <a:pPr algn="ctr"/>
            <a:r>
              <a:rPr kumimoji="1" lang="ko-KR" altLang="en-US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무직</a:t>
            </a:r>
            <a:r>
              <a:rPr kumimoji="1" lang="en-US" altLang="ko-KR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?</a:t>
            </a:r>
            <a:endParaRPr kumimoji="1" lang="ko-KR" altLang="en-US" sz="1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20" name="텍스트상자 19">
            <a:extLst>
              <a:ext uri="{FF2B5EF4-FFF2-40B4-BE49-F238E27FC236}">
                <a16:creationId xmlns:a16="http://schemas.microsoft.com/office/drawing/2014/main" id="{072048D9-1DB6-9045-8F2F-30A9B6D9E4F0}"/>
              </a:ext>
            </a:extLst>
          </p:cNvPr>
          <p:cNvSpPr txBox="1"/>
          <p:nvPr/>
        </p:nvSpPr>
        <p:spPr>
          <a:xfrm>
            <a:off x="6846105" y="3165980"/>
            <a:ext cx="15953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기혼</a:t>
            </a:r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][35</a:t>
            </a:r>
            <a:r>
              <a:rPr kumimoji="1" lang="ko-KR" altLang="en-US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세 미만</a:t>
            </a:r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</a:p>
          <a:p>
            <a:pPr algn="ctr"/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여성</a:t>
            </a:r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][25</a:t>
            </a:r>
            <a:r>
              <a:rPr kumimoji="1" lang="ko-KR" altLang="en-US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세 초과</a:t>
            </a:r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</a:p>
          <a:p>
            <a:pPr algn="ctr"/>
            <a:r>
              <a:rPr kumimoji="1" lang="en-US" altLang="ko-KR" sz="1400" dirty="0">
                <a:solidFill>
                  <a:schemeClr val="accent6">
                    <a:lumMod val="5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20%</a:t>
            </a:r>
          </a:p>
          <a:p>
            <a:pPr algn="ctr"/>
            <a:r>
              <a:rPr kumimoji="1" lang="ko-KR" altLang="en-US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무직</a:t>
            </a:r>
            <a:r>
              <a:rPr kumimoji="1" lang="en-US" altLang="ko-KR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?</a:t>
            </a:r>
            <a:endParaRPr kumimoji="1" lang="ko-KR" altLang="en-US" sz="1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21" name="텍스트상자 20">
            <a:extLst>
              <a:ext uri="{FF2B5EF4-FFF2-40B4-BE49-F238E27FC236}">
                <a16:creationId xmlns:a16="http://schemas.microsoft.com/office/drawing/2014/main" id="{B689AE41-67BA-4E47-B189-677D53CDEECC}"/>
              </a:ext>
            </a:extLst>
          </p:cNvPr>
          <p:cNvSpPr txBox="1"/>
          <p:nvPr/>
        </p:nvSpPr>
        <p:spPr>
          <a:xfrm>
            <a:off x="4380134" y="4446593"/>
            <a:ext cx="20233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기혼</a:t>
            </a:r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][35</a:t>
            </a:r>
            <a:r>
              <a:rPr kumimoji="1" lang="ko-KR" altLang="en-US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세 미만</a:t>
            </a:r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</a:p>
          <a:p>
            <a:pPr algn="ctr"/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여성</a:t>
            </a:r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][25</a:t>
            </a:r>
            <a:r>
              <a:rPr kumimoji="1" lang="ko-KR" altLang="en-US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세 미만</a:t>
            </a:r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][</a:t>
            </a:r>
            <a:r>
              <a:rPr kumimoji="1" lang="ko-KR" altLang="en-US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무직</a:t>
            </a:r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</a:p>
          <a:p>
            <a:pPr algn="ctr"/>
            <a:r>
              <a:rPr kumimoji="1" lang="en-US" altLang="ko-KR" sz="14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10%</a:t>
            </a:r>
          </a:p>
          <a:p>
            <a:pPr algn="ctr"/>
            <a:r>
              <a:rPr kumimoji="1" lang="ko-KR" altLang="en-US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자동차 보유</a:t>
            </a:r>
            <a:r>
              <a:rPr kumimoji="1" lang="en-US" altLang="ko-KR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?</a:t>
            </a:r>
            <a:endParaRPr kumimoji="1" lang="ko-KR" altLang="en-US" sz="1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22" name="텍스트상자 21">
            <a:extLst>
              <a:ext uri="{FF2B5EF4-FFF2-40B4-BE49-F238E27FC236}">
                <a16:creationId xmlns:a16="http://schemas.microsoft.com/office/drawing/2014/main" id="{996AB37B-0923-DC4B-A5C1-56908956244E}"/>
              </a:ext>
            </a:extLst>
          </p:cNvPr>
          <p:cNvSpPr txBox="1"/>
          <p:nvPr/>
        </p:nvSpPr>
        <p:spPr>
          <a:xfrm>
            <a:off x="6361337" y="4446593"/>
            <a:ext cx="20233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기혼</a:t>
            </a:r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][35</a:t>
            </a:r>
            <a:r>
              <a:rPr kumimoji="1" lang="ko-KR" altLang="en-US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세 미만</a:t>
            </a:r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</a:p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여성</a:t>
            </a:r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][25</a:t>
            </a:r>
            <a:r>
              <a:rPr kumimoji="1" lang="ko-KR" altLang="en-US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세 초과</a:t>
            </a:r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][</a:t>
            </a:r>
            <a:r>
              <a:rPr kumimoji="1" lang="ko-KR" altLang="en-US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무직</a:t>
            </a:r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</a:p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7%</a:t>
            </a:r>
          </a:p>
          <a:p>
            <a:pPr algn="ctr"/>
            <a:r>
              <a:rPr kumimoji="1" lang="ko-KR" altLang="en-US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자동차 보유</a:t>
            </a:r>
            <a:r>
              <a:rPr kumimoji="1" lang="en-US" altLang="ko-KR" sz="1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?</a:t>
            </a:r>
            <a:endParaRPr kumimoji="1" lang="ko-KR" altLang="en-US" sz="1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122E27DA-71D1-0B4E-BCC7-1DACE8AC1F9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483754" y="577381"/>
            <a:ext cx="3887133" cy="5450810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>
            <a:extLst>
              <a:ext uri="{FF2B5EF4-FFF2-40B4-BE49-F238E27FC236}">
                <a16:creationId xmlns:a16="http://schemas.microsoft.com/office/drawing/2014/main" id="{DB2D39C4-E6A4-1F4E-A27F-9297B13B8C35}"/>
              </a:ext>
            </a:extLst>
          </p:cNvPr>
          <p:cNvCxnSpPr>
            <a:cxnSpLocks/>
            <a:stCxn id="11" idx="1"/>
            <a:endCxn id="12" idx="0"/>
          </p:cNvCxnSpPr>
          <p:nvPr/>
        </p:nvCxnSpPr>
        <p:spPr>
          <a:xfrm rot="10800000" flipV="1">
            <a:off x="1413696" y="1463029"/>
            <a:ext cx="2741648" cy="51631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8E98CD9C-726E-EE47-9186-8023190A768C}"/>
              </a:ext>
            </a:extLst>
          </p:cNvPr>
          <p:cNvCxnSpPr>
            <a:stCxn id="11" idx="3"/>
            <a:endCxn id="18" idx="0"/>
          </p:cNvCxnSpPr>
          <p:nvPr/>
        </p:nvCxnSpPr>
        <p:spPr>
          <a:xfrm>
            <a:off x="5750653" y="1463030"/>
            <a:ext cx="607281" cy="51631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[E] 47">
            <a:extLst>
              <a:ext uri="{FF2B5EF4-FFF2-40B4-BE49-F238E27FC236}">
                <a16:creationId xmlns:a16="http://schemas.microsoft.com/office/drawing/2014/main" id="{145A2514-0B6F-F742-96A6-53F87315FB8C}"/>
              </a:ext>
            </a:extLst>
          </p:cNvPr>
          <p:cNvCxnSpPr>
            <a:cxnSpLocks/>
            <a:stCxn id="12" idx="3"/>
            <a:endCxn id="16" idx="0"/>
          </p:cNvCxnSpPr>
          <p:nvPr/>
        </p:nvCxnSpPr>
        <p:spPr>
          <a:xfrm>
            <a:off x="2459815" y="2348679"/>
            <a:ext cx="306434" cy="791780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5FF51A1C-1C74-8241-988A-583D166F4C65}"/>
              </a:ext>
            </a:extLst>
          </p:cNvPr>
          <p:cNvCxnSpPr>
            <a:cxnSpLocks/>
            <a:stCxn id="16" idx="2"/>
            <a:endCxn id="83" idx="0"/>
          </p:cNvCxnSpPr>
          <p:nvPr/>
        </p:nvCxnSpPr>
        <p:spPr>
          <a:xfrm rot="5400000">
            <a:off x="1567447" y="4829388"/>
            <a:ext cx="1933625" cy="463981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F7EEBEC7-B733-6746-953A-C5987B9A5AAF}"/>
              </a:ext>
            </a:extLst>
          </p:cNvPr>
          <p:cNvCxnSpPr>
            <a:cxnSpLocks/>
            <a:stCxn id="16" idx="2"/>
            <a:endCxn id="84" idx="0"/>
          </p:cNvCxnSpPr>
          <p:nvPr/>
        </p:nvCxnSpPr>
        <p:spPr>
          <a:xfrm rot="16200000" flipH="1">
            <a:off x="2009235" y="4851580"/>
            <a:ext cx="1933625" cy="419596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4B0CE112-D5AA-AF46-AEAC-6FB1BA89EC48}"/>
              </a:ext>
            </a:extLst>
          </p:cNvPr>
          <p:cNvCxnSpPr>
            <a:cxnSpLocks/>
            <a:stCxn id="18" idx="1"/>
            <a:endCxn id="19" idx="0"/>
          </p:cNvCxnSpPr>
          <p:nvPr/>
        </p:nvCxnSpPr>
        <p:spPr>
          <a:xfrm rot="10800000" flipH="1" flipV="1">
            <a:off x="5311813" y="2348678"/>
            <a:ext cx="420405" cy="817301"/>
          </a:xfrm>
          <a:prstGeom prst="bentConnector4">
            <a:avLst>
              <a:gd name="adj1" fmla="val -54376"/>
              <a:gd name="adj2" fmla="val 7259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>
            <a:extLst>
              <a:ext uri="{FF2B5EF4-FFF2-40B4-BE49-F238E27FC236}">
                <a16:creationId xmlns:a16="http://schemas.microsoft.com/office/drawing/2014/main" id="{F91C4D83-63F7-0743-A54B-7ABFF50B600F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7404053" y="2348679"/>
            <a:ext cx="239707" cy="817301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8D0023A2-8E04-D346-8677-C92D10A81865}"/>
              </a:ext>
            </a:extLst>
          </p:cNvPr>
          <p:cNvCxnSpPr>
            <a:cxnSpLocks/>
            <a:stCxn id="12" idx="2"/>
            <a:endCxn id="82" idx="0"/>
          </p:cNvCxnSpPr>
          <p:nvPr/>
        </p:nvCxnSpPr>
        <p:spPr>
          <a:xfrm rot="16200000" flipH="1">
            <a:off x="-238897" y="4370603"/>
            <a:ext cx="3310180" cy="499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[E] 68">
            <a:extLst>
              <a:ext uri="{FF2B5EF4-FFF2-40B4-BE49-F238E27FC236}">
                <a16:creationId xmlns:a16="http://schemas.microsoft.com/office/drawing/2014/main" id="{A6070B3B-6289-4043-8D62-CB6EA6B87978}"/>
              </a:ext>
            </a:extLst>
          </p:cNvPr>
          <p:cNvCxnSpPr>
            <a:cxnSpLocks/>
            <a:stCxn id="19" idx="1"/>
            <a:endCxn id="85" idx="0"/>
          </p:cNvCxnSpPr>
          <p:nvPr/>
        </p:nvCxnSpPr>
        <p:spPr>
          <a:xfrm rot="10800000" flipV="1">
            <a:off x="4069422" y="3643033"/>
            <a:ext cx="865142" cy="23851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텍스트상자 73">
            <a:extLst>
              <a:ext uri="{FF2B5EF4-FFF2-40B4-BE49-F238E27FC236}">
                <a16:creationId xmlns:a16="http://schemas.microsoft.com/office/drawing/2014/main" id="{09B1E81A-0479-4145-82AD-11AB7C165A6A}"/>
              </a:ext>
            </a:extLst>
          </p:cNvPr>
          <p:cNvSpPr txBox="1"/>
          <p:nvPr/>
        </p:nvSpPr>
        <p:spPr>
          <a:xfrm>
            <a:off x="217256" y="201146"/>
            <a:ext cx="7521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왼쪽</a:t>
            </a:r>
            <a:endParaRPr kumimoji="1" lang="en-US" altLang="ko-KR" sz="16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r>
              <a:rPr kumimoji="1" lang="ko-KR" altLang="en-US" sz="16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오른쪽</a:t>
            </a:r>
            <a:endParaRPr kumimoji="1" lang="en-US" altLang="ko-KR" sz="16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r>
              <a:rPr kumimoji="1" lang="ko-KR" altLang="en-US" sz="16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초록글</a:t>
            </a:r>
            <a:endParaRPr kumimoji="1" lang="en-US" altLang="ko-KR" sz="1600" dirty="0">
              <a:solidFill>
                <a:schemeClr val="accent6">
                  <a:lumMod val="75000"/>
                </a:schemeClr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r>
              <a:rPr kumimoji="1" lang="ko-KR" altLang="en-US" sz="16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빨간글</a:t>
            </a: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EFE3F1A8-E221-B846-874D-EBD85F4DA093}"/>
              </a:ext>
            </a:extLst>
          </p:cNvPr>
          <p:cNvCxnSpPr>
            <a:cxnSpLocks/>
            <a:stCxn id="21" idx="2"/>
            <a:endCxn id="86" idx="0"/>
          </p:cNvCxnSpPr>
          <p:nvPr/>
        </p:nvCxnSpPr>
        <p:spPr>
          <a:xfrm rot="5400000">
            <a:off x="4858650" y="5495050"/>
            <a:ext cx="627491" cy="43879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>
            <a:extLst>
              <a:ext uri="{FF2B5EF4-FFF2-40B4-BE49-F238E27FC236}">
                <a16:creationId xmlns:a16="http://schemas.microsoft.com/office/drawing/2014/main" id="{0045C503-A08C-FE41-9D45-71739C8D8938}"/>
              </a:ext>
            </a:extLst>
          </p:cNvPr>
          <p:cNvCxnSpPr>
            <a:cxnSpLocks/>
            <a:stCxn id="21" idx="2"/>
            <a:endCxn id="87" idx="0"/>
          </p:cNvCxnSpPr>
          <p:nvPr/>
        </p:nvCxnSpPr>
        <p:spPr>
          <a:xfrm rot="16200000" flipH="1">
            <a:off x="5300438" y="5492052"/>
            <a:ext cx="627491" cy="444786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[E] 79">
            <a:extLst>
              <a:ext uri="{FF2B5EF4-FFF2-40B4-BE49-F238E27FC236}">
                <a16:creationId xmlns:a16="http://schemas.microsoft.com/office/drawing/2014/main" id="{5093004D-1756-5344-923A-420D707F6BE7}"/>
              </a:ext>
            </a:extLst>
          </p:cNvPr>
          <p:cNvCxnSpPr>
            <a:cxnSpLocks/>
            <a:stCxn id="20" idx="3"/>
            <a:endCxn id="91" idx="0"/>
          </p:cNvCxnSpPr>
          <p:nvPr/>
        </p:nvCxnSpPr>
        <p:spPr>
          <a:xfrm>
            <a:off x="8441414" y="3643034"/>
            <a:ext cx="45893" cy="238515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52DFF4DB-153D-6340-8491-451866B5AE4E}"/>
              </a:ext>
            </a:extLst>
          </p:cNvPr>
          <p:cNvSpPr/>
          <p:nvPr/>
        </p:nvSpPr>
        <p:spPr>
          <a:xfrm>
            <a:off x="176298" y="6028191"/>
            <a:ext cx="717631" cy="7082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NO</a:t>
            </a:r>
          </a:p>
          <a:p>
            <a:pPr algn="ctr"/>
            <a:r>
              <a: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33%</a:t>
            </a:r>
            <a:endParaRPr kumimoji="1" lang="ko-KR" altLang="en-US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42D7622-AADE-944C-B14D-13A5F3A5F945}"/>
              </a:ext>
            </a:extLst>
          </p:cNvPr>
          <p:cNvSpPr/>
          <p:nvPr/>
        </p:nvSpPr>
        <p:spPr>
          <a:xfrm>
            <a:off x="1059875" y="6028191"/>
            <a:ext cx="717631" cy="7082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NO</a:t>
            </a:r>
          </a:p>
          <a:p>
            <a:pPr algn="ctr"/>
            <a:r>
              <a: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10%</a:t>
            </a:r>
            <a:endParaRPr kumimoji="1" lang="ko-KR" altLang="en-US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1B7542DB-CBB4-3047-874A-8638BCD95951}"/>
              </a:ext>
            </a:extLst>
          </p:cNvPr>
          <p:cNvSpPr/>
          <p:nvPr/>
        </p:nvSpPr>
        <p:spPr>
          <a:xfrm>
            <a:off x="1943452" y="6028191"/>
            <a:ext cx="717631" cy="7082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NO</a:t>
            </a:r>
          </a:p>
          <a:p>
            <a:pPr algn="ctr"/>
            <a:r>
              <a: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3%</a:t>
            </a:r>
            <a:endParaRPr kumimoji="1" lang="ko-KR" altLang="en-US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82344FD6-0354-F741-A5E2-059C3A3F4D1C}"/>
              </a:ext>
            </a:extLst>
          </p:cNvPr>
          <p:cNvSpPr/>
          <p:nvPr/>
        </p:nvSpPr>
        <p:spPr>
          <a:xfrm>
            <a:off x="2827029" y="6028191"/>
            <a:ext cx="717631" cy="70827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YES</a:t>
            </a:r>
          </a:p>
          <a:p>
            <a:pPr algn="ctr"/>
            <a:r>
              <a: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3%</a:t>
            </a:r>
            <a:endParaRPr kumimoji="1" lang="ko-KR" altLang="en-US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AB288373-F304-0445-A438-76A7C14B9616}"/>
              </a:ext>
            </a:extLst>
          </p:cNvPr>
          <p:cNvSpPr/>
          <p:nvPr/>
        </p:nvSpPr>
        <p:spPr>
          <a:xfrm>
            <a:off x="3710606" y="6028191"/>
            <a:ext cx="717631" cy="7082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NO</a:t>
            </a:r>
          </a:p>
          <a:p>
            <a:pPr algn="ctr"/>
            <a:r>
              <a: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7%</a:t>
            </a:r>
            <a:endParaRPr kumimoji="1" lang="ko-KR" altLang="en-US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86" name="모서리가 둥근 직사각형 85">
            <a:extLst>
              <a:ext uri="{FF2B5EF4-FFF2-40B4-BE49-F238E27FC236}">
                <a16:creationId xmlns:a16="http://schemas.microsoft.com/office/drawing/2014/main" id="{18E27716-38D5-EF47-86B1-7E3104E9A672}"/>
              </a:ext>
            </a:extLst>
          </p:cNvPr>
          <p:cNvSpPr/>
          <p:nvPr/>
        </p:nvSpPr>
        <p:spPr>
          <a:xfrm>
            <a:off x="4594183" y="6028191"/>
            <a:ext cx="717631" cy="7082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NO</a:t>
            </a:r>
          </a:p>
          <a:p>
            <a:pPr algn="ctr"/>
            <a:r>
              <a: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3%</a:t>
            </a:r>
            <a:endParaRPr kumimoji="1" lang="ko-KR" altLang="en-US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168029BC-09E1-D24E-977D-22CF0092A9E6}"/>
              </a:ext>
            </a:extLst>
          </p:cNvPr>
          <p:cNvSpPr/>
          <p:nvPr/>
        </p:nvSpPr>
        <p:spPr>
          <a:xfrm>
            <a:off x="5477760" y="6028191"/>
            <a:ext cx="717631" cy="70827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YES</a:t>
            </a:r>
          </a:p>
          <a:p>
            <a:pPr algn="ctr"/>
            <a:r>
              <a: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7%</a:t>
            </a:r>
            <a:endParaRPr kumimoji="1" lang="ko-KR" altLang="en-US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32407CDD-C3AD-524E-A406-E56F71A4C13E}"/>
              </a:ext>
            </a:extLst>
          </p:cNvPr>
          <p:cNvSpPr/>
          <p:nvPr/>
        </p:nvSpPr>
        <p:spPr>
          <a:xfrm>
            <a:off x="6361337" y="6028191"/>
            <a:ext cx="717631" cy="7082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NO</a:t>
            </a:r>
          </a:p>
          <a:p>
            <a:pPr algn="ctr"/>
            <a:r>
              <a: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3%</a:t>
            </a:r>
            <a:endParaRPr kumimoji="1" lang="ko-KR" altLang="en-US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BBFA351-B0F3-134A-B2B1-1523817209BF}"/>
              </a:ext>
            </a:extLst>
          </p:cNvPr>
          <p:cNvSpPr/>
          <p:nvPr/>
        </p:nvSpPr>
        <p:spPr>
          <a:xfrm>
            <a:off x="7244914" y="6028191"/>
            <a:ext cx="717631" cy="70827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YES</a:t>
            </a:r>
          </a:p>
          <a:p>
            <a:pPr algn="ctr"/>
            <a:r>
              <a: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3%</a:t>
            </a:r>
            <a:endParaRPr kumimoji="1" lang="ko-KR" altLang="en-US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AD7B9C04-B087-BB48-939C-6741889684FB}"/>
              </a:ext>
            </a:extLst>
          </p:cNvPr>
          <p:cNvSpPr/>
          <p:nvPr/>
        </p:nvSpPr>
        <p:spPr>
          <a:xfrm>
            <a:off x="9012072" y="6028191"/>
            <a:ext cx="717631" cy="70827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YES</a:t>
            </a:r>
          </a:p>
          <a:p>
            <a:pPr algn="ctr"/>
            <a:r>
              <a: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13%</a:t>
            </a:r>
            <a:endParaRPr kumimoji="1" lang="ko-KR" altLang="en-US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C4E11739-16AE-2743-9239-F8C1BA765458}"/>
              </a:ext>
            </a:extLst>
          </p:cNvPr>
          <p:cNvSpPr/>
          <p:nvPr/>
        </p:nvSpPr>
        <p:spPr>
          <a:xfrm>
            <a:off x="8128491" y="6028191"/>
            <a:ext cx="717631" cy="70827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YES</a:t>
            </a:r>
          </a:p>
          <a:p>
            <a:pPr algn="ctr"/>
            <a:r>
              <a: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13%</a:t>
            </a:r>
            <a:endParaRPr kumimoji="1" lang="ko-KR" altLang="en-US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B66B04E0-296E-A24B-9BFA-0B47A11E0E03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rot="5400000">
            <a:off x="5398752" y="4113126"/>
            <a:ext cx="326506" cy="340429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[E] 116">
            <a:extLst>
              <a:ext uri="{FF2B5EF4-FFF2-40B4-BE49-F238E27FC236}">
                <a16:creationId xmlns:a16="http://schemas.microsoft.com/office/drawing/2014/main" id="{25F1CE31-9F60-D343-8088-DF5697876465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rot="5400000">
            <a:off x="7345124" y="4147957"/>
            <a:ext cx="326506" cy="270767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B280B012-4080-8548-995F-217D6DC67192}"/>
              </a:ext>
            </a:extLst>
          </p:cNvPr>
          <p:cNvCxnSpPr>
            <a:stCxn id="22" idx="2"/>
            <a:endCxn id="88" idx="0"/>
          </p:cNvCxnSpPr>
          <p:nvPr/>
        </p:nvCxnSpPr>
        <p:spPr>
          <a:xfrm rot="5400000">
            <a:off x="6732828" y="5388025"/>
            <a:ext cx="627491" cy="652840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1C08FB22-1CF0-4F4D-8C00-F0BBB6C09DF8}"/>
              </a:ext>
            </a:extLst>
          </p:cNvPr>
          <p:cNvCxnSpPr>
            <a:stCxn id="22" idx="2"/>
            <a:endCxn id="89" idx="0"/>
          </p:cNvCxnSpPr>
          <p:nvPr/>
        </p:nvCxnSpPr>
        <p:spPr>
          <a:xfrm rot="16200000" flipH="1">
            <a:off x="7174616" y="5599076"/>
            <a:ext cx="627491" cy="230737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텍스트상자 129">
            <a:extLst>
              <a:ext uri="{FF2B5EF4-FFF2-40B4-BE49-F238E27FC236}">
                <a16:creationId xmlns:a16="http://schemas.microsoft.com/office/drawing/2014/main" id="{7D40DFEF-5342-CD4F-AC54-29DE30F61F42}"/>
              </a:ext>
            </a:extLst>
          </p:cNvPr>
          <p:cNvSpPr txBox="1"/>
          <p:nvPr/>
        </p:nvSpPr>
        <p:spPr>
          <a:xfrm>
            <a:off x="217256" y="5714444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2">
                    <a:lumMod val="2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sz="1400" dirty="0">
                <a:solidFill>
                  <a:schemeClr val="bg2">
                    <a:lumMod val="2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미혼</a:t>
            </a:r>
            <a:r>
              <a:rPr kumimoji="1" lang="en-US" altLang="ko-KR" sz="1400" dirty="0">
                <a:solidFill>
                  <a:schemeClr val="bg2">
                    <a:lumMod val="2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  <a:endParaRPr kumimoji="1" lang="ko-KR" altLang="en-US" sz="1400" dirty="0">
              <a:solidFill>
                <a:schemeClr val="bg2">
                  <a:lumMod val="25000"/>
                </a:schemeClr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131" name="텍스트상자 130">
            <a:extLst>
              <a:ext uri="{FF2B5EF4-FFF2-40B4-BE49-F238E27FC236}">
                <a16:creationId xmlns:a16="http://schemas.microsoft.com/office/drawing/2014/main" id="{1BEA5E4E-5FDB-3244-8E3D-CA558D5DDA17}"/>
              </a:ext>
            </a:extLst>
          </p:cNvPr>
          <p:cNvSpPr txBox="1"/>
          <p:nvPr/>
        </p:nvSpPr>
        <p:spPr>
          <a:xfrm>
            <a:off x="952939" y="201146"/>
            <a:ext cx="7521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Yes</a:t>
            </a:r>
          </a:p>
          <a:p>
            <a:r>
              <a:rPr kumimoji="1" lang="en-US" altLang="ko-KR" sz="16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No</a:t>
            </a:r>
          </a:p>
          <a:p>
            <a:r>
              <a:rPr kumimoji="1" lang="ko-KR" altLang="en-US" sz="1600" dirty="0">
                <a:solidFill>
                  <a:schemeClr val="accent6">
                    <a:lumMod val="7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반응</a:t>
            </a:r>
            <a:endParaRPr kumimoji="1" lang="en-US" altLang="ko-KR" sz="1600" dirty="0">
              <a:solidFill>
                <a:schemeClr val="accent6">
                  <a:lumMod val="75000"/>
                </a:schemeClr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r>
              <a:rPr kumimoji="1" lang="ko-KR" altLang="en-US" sz="1600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무반응</a:t>
            </a:r>
          </a:p>
        </p:txBody>
      </p:sp>
      <p:cxnSp>
        <p:nvCxnSpPr>
          <p:cNvPr id="141" name="꺾인 연결선[E] 140">
            <a:extLst>
              <a:ext uri="{FF2B5EF4-FFF2-40B4-BE49-F238E27FC236}">
                <a16:creationId xmlns:a16="http://schemas.microsoft.com/office/drawing/2014/main" id="{4204F082-3B69-9B48-ADA5-41341A202FF1}"/>
              </a:ext>
            </a:extLst>
          </p:cNvPr>
          <p:cNvCxnSpPr>
            <a:cxnSpLocks/>
            <a:stCxn id="9" idx="1"/>
            <a:endCxn id="11" idx="1"/>
          </p:cNvCxnSpPr>
          <p:nvPr/>
        </p:nvCxnSpPr>
        <p:spPr>
          <a:xfrm rot="10800000" flipV="1">
            <a:off x="4155344" y="577380"/>
            <a:ext cx="266902" cy="885649"/>
          </a:xfrm>
          <a:prstGeom prst="bentConnector3">
            <a:avLst>
              <a:gd name="adj1" fmla="val 18564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21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DC601104-3185-9B42-B58D-FB893E1CA217}"/>
              </a:ext>
            </a:extLst>
          </p:cNvPr>
          <p:cNvSpPr txBox="1"/>
          <p:nvPr/>
        </p:nvSpPr>
        <p:spPr>
          <a:xfrm>
            <a:off x="497711" y="659756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데이터의 분석 예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_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군집화</a:t>
            </a:r>
            <a:endParaRPr kumimoji="1" lang="en-US" altLang="ko-KR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EB0060-FB8F-964A-A5FA-95D22702F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8" y="3317651"/>
            <a:ext cx="5803885" cy="2890194"/>
          </a:xfrm>
          <a:prstGeom prst="rect">
            <a:avLst/>
          </a:prstGeom>
        </p:spPr>
      </p:pic>
      <p:sp>
        <p:nvSpPr>
          <p:cNvPr id="7" name="텍스트상자 6">
            <a:extLst>
              <a:ext uri="{FF2B5EF4-FFF2-40B4-BE49-F238E27FC236}">
                <a16:creationId xmlns:a16="http://schemas.microsoft.com/office/drawing/2014/main" id="{B65AF4BB-72AB-3D43-9974-DE928B6C4DCC}"/>
              </a:ext>
            </a:extLst>
          </p:cNvPr>
          <p:cNvSpPr txBox="1"/>
          <p:nvPr/>
        </p:nvSpPr>
        <p:spPr>
          <a:xfrm>
            <a:off x="0" y="1303699"/>
            <a:ext cx="99059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영어와 수학 점수만으로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영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•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수 기초반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영어 단과반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수학 단과반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영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•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수 고급반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</a:p>
          <a:p>
            <a:pPr algn="ctr">
              <a:lnSpc>
                <a:spcPct val="130000"/>
              </a:lnSpc>
            </a:pP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반 편성을 위해 군집화 모델을 적용하고자 한다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8" name="텍스트상자 7">
            <a:extLst>
              <a:ext uri="{FF2B5EF4-FFF2-40B4-BE49-F238E27FC236}">
                <a16:creationId xmlns:a16="http://schemas.microsoft.com/office/drawing/2014/main" id="{B5239D6B-96D5-9B4A-8974-C90EC8371114}"/>
              </a:ext>
            </a:extLst>
          </p:cNvPr>
          <p:cNvSpPr txBox="1"/>
          <p:nvPr/>
        </p:nvSpPr>
        <p:spPr>
          <a:xfrm>
            <a:off x="1819236" y="2923501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행번호</a:t>
            </a:r>
          </a:p>
        </p:txBody>
      </p:sp>
      <p:sp>
        <p:nvSpPr>
          <p:cNvPr id="9" name="텍스트상자 8">
            <a:extLst>
              <a:ext uri="{FF2B5EF4-FFF2-40B4-BE49-F238E27FC236}">
                <a16:creationId xmlns:a16="http://schemas.microsoft.com/office/drawing/2014/main" id="{6C538C7F-5834-404C-9739-61D9FCD7F50E}"/>
              </a:ext>
            </a:extLst>
          </p:cNvPr>
          <p:cNvSpPr txBox="1"/>
          <p:nvPr/>
        </p:nvSpPr>
        <p:spPr>
          <a:xfrm>
            <a:off x="2926819" y="292350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학생 </a:t>
            </a:r>
            <a:r>
              <a:rPr kumimoji="1" lang="en-US" altLang="ko-KR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ID</a:t>
            </a:r>
            <a:endParaRPr kumimoji="1" lang="ko-KR" altLang="en-US" dirty="0">
              <a:solidFill>
                <a:srgbClr val="C00000"/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10" name="텍스트상자 9">
            <a:extLst>
              <a:ext uri="{FF2B5EF4-FFF2-40B4-BE49-F238E27FC236}">
                <a16:creationId xmlns:a16="http://schemas.microsoft.com/office/drawing/2014/main" id="{A869C06D-9E65-F84A-B102-D61181ADBBA3}"/>
              </a:ext>
            </a:extLst>
          </p:cNvPr>
          <p:cNvSpPr txBox="1"/>
          <p:nvPr/>
        </p:nvSpPr>
        <p:spPr>
          <a:xfrm>
            <a:off x="4060884" y="29235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국어</a:t>
            </a:r>
          </a:p>
        </p:txBody>
      </p:sp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F3ABDCDD-6451-5C48-AB33-293676660CCE}"/>
              </a:ext>
            </a:extLst>
          </p:cNvPr>
          <p:cNvSpPr txBox="1"/>
          <p:nvPr/>
        </p:nvSpPr>
        <p:spPr>
          <a:xfrm>
            <a:off x="5129830" y="29235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수학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0C00717-D564-A44F-8F60-EE3EDA5FF44D}"/>
              </a:ext>
            </a:extLst>
          </p:cNvPr>
          <p:cNvSpPr txBox="1"/>
          <p:nvPr/>
        </p:nvSpPr>
        <p:spPr>
          <a:xfrm>
            <a:off x="6211655" y="29235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영어</a:t>
            </a:r>
          </a:p>
        </p:txBody>
      </p:sp>
      <p:sp>
        <p:nvSpPr>
          <p:cNvPr id="13" name="텍스트상자 12">
            <a:extLst>
              <a:ext uri="{FF2B5EF4-FFF2-40B4-BE49-F238E27FC236}">
                <a16:creationId xmlns:a16="http://schemas.microsoft.com/office/drawing/2014/main" id="{A52D90D5-1D88-1E41-9AEC-E5F31C638267}"/>
              </a:ext>
            </a:extLst>
          </p:cNvPr>
          <p:cNvSpPr txBox="1"/>
          <p:nvPr/>
        </p:nvSpPr>
        <p:spPr>
          <a:xfrm>
            <a:off x="7247084" y="29235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과학</a:t>
            </a:r>
          </a:p>
        </p:txBody>
      </p:sp>
    </p:spTree>
    <p:extLst>
      <p:ext uri="{BB962C8B-B14F-4D97-AF65-F5344CB8AC3E}">
        <p14:creationId xmlns:p14="http://schemas.microsoft.com/office/powerpoint/2010/main" val="1070870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D5A4981E-A3B7-3545-BF93-B18BEAEE8F6B}"/>
              </a:ext>
            </a:extLst>
          </p:cNvPr>
          <p:cNvSpPr txBox="1"/>
          <p:nvPr/>
        </p:nvSpPr>
        <p:spPr>
          <a:xfrm>
            <a:off x="497711" y="659756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데이터의 분석 예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_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군집화</a:t>
            </a:r>
            <a:endParaRPr kumimoji="1" lang="en-US" altLang="ko-KR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5" name="텍스트상자 4">
            <a:extLst>
              <a:ext uri="{FF2B5EF4-FFF2-40B4-BE49-F238E27FC236}">
                <a16:creationId xmlns:a16="http://schemas.microsoft.com/office/drawing/2014/main" id="{AD9B2E6A-D949-EE43-97D3-D11949FFD8EE}"/>
              </a:ext>
            </a:extLst>
          </p:cNvPr>
          <p:cNvSpPr txBox="1"/>
          <p:nvPr/>
        </p:nvSpPr>
        <p:spPr>
          <a:xfrm>
            <a:off x="497711" y="1303699"/>
            <a:ext cx="94082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AutoNum type="arabicPeriod"/>
            </a:pP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국어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,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과학 점수 제거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분포도 확인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93F1ED0-558A-9941-9BA9-F5E9DB75E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667" y="2196251"/>
            <a:ext cx="5866667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76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C6EA48-8C34-F84A-A3F9-25C7BA996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46" y="2196251"/>
            <a:ext cx="6014251" cy="3960000"/>
          </a:xfrm>
          <a:prstGeom prst="rect">
            <a:avLst/>
          </a:prstGeom>
        </p:spPr>
      </p:pic>
      <p:sp>
        <p:nvSpPr>
          <p:cNvPr id="5" name="텍스트상자 4">
            <a:extLst>
              <a:ext uri="{FF2B5EF4-FFF2-40B4-BE49-F238E27FC236}">
                <a16:creationId xmlns:a16="http://schemas.microsoft.com/office/drawing/2014/main" id="{3991F9D9-F58D-1E46-9EDA-EC5CBFCE9735}"/>
              </a:ext>
            </a:extLst>
          </p:cNvPr>
          <p:cNvSpPr txBox="1"/>
          <p:nvPr/>
        </p:nvSpPr>
        <p:spPr>
          <a:xfrm>
            <a:off x="497711" y="659756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데이터의 분석 예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_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군집화</a:t>
            </a:r>
            <a:endParaRPr kumimoji="1" lang="en-US" altLang="ko-KR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6" name="텍스트상자 5">
            <a:extLst>
              <a:ext uri="{FF2B5EF4-FFF2-40B4-BE49-F238E27FC236}">
                <a16:creationId xmlns:a16="http://schemas.microsoft.com/office/drawing/2014/main" id="{E3FB0F47-C2EC-C744-84FD-D8B66E909159}"/>
              </a:ext>
            </a:extLst>
          </p:cNvPr>
          <p:cNvSpPr txBox="1"/>
          <p:nvPr/>
        </p:nvSpPr>
        <p:spPr>
          <a:xfrm>
            <a:off x="497711" y="1303699"/>
            <a:ext cx="94082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3.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그룹화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_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K </a:t>
            </a:r>
            <a:r>
              <a:rPr kumimoji="1" lang="en-US" altLang="ko-KR" sz="2000" dirty="0" err="1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mens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= 3</a:t>
            </a:r>
          </a:p>
          <a:p>
            <a:pPr>
              <a:lnSpc>
                <a:spcPct val="130000"/>
              </a:lnSpc>
            </a:pP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4.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그룹 별 색깔 지정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193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5797DB0F-422D-3742-B168-E4FF4E160190}"/>
              </a:ext>
            </a:extLst>
          </p:cNvPr>
          <p:cNvSpPr txBox="1"/>
          <p:nvPr/>
        </p:nvSpPr>
        <p:spPr>
          <a:xfrm>
            <a:off x="1" y="1262270"/>
            <a:ext cx="990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/>
              <a:t>프로젝트 과정</a:t>
            </a:r>
          </a:p>
        </p:txBody>
      </p:sp>
      <p:sp>
        <p:nvSpPr>
          <p:cNvPr id="5" name="텍스트상자 4">
            <a:extLst>
              <a:ext uri="{FF2B5EF4-FFF2-40B4-BE49-F238E27FC236}">
                <a16:creationId xmlns:a16="http://schemas.microsoft.com/office/drawing/2014/main" id="{1D2845CC-A700-7649-9A82-BF93E6CB1EF1}"/>
              </a:ext>
            </a:extLst>
          </p:cNvPr>
          <p:cNvSpPr txBox="1"/>
          <p:nvPr/>
        </p:nvSpPr>
        <p:spPr>
          <a:xfrm>
            <a:off x="974035" y="2355573"/>
            <a:ext cx="8408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/>
              <a:t>1.</a:t>
            </a:r>
            <a:r>
              <a:rPr kumimoji="1" lang="ko-KR" altLang="en-US" sz="2400" dirty="0"/>
              <a:t> 데이터분석에 문외한 기업을 위한 빅데이터 분석 소개</a:t>
            </a:r>
            <a:endParaRPr kumimoji="1" lang="en-US" altLang="ko-KR" sz="2400" dirty="0"/>
          </a:p>
          <a:p>
            <a:pPr>
              <a:lnSpc>
                <a:spcPct val="150000"/>
              </a:lnSpc>
            </a:pPr>
            <a:r>
              <a:rPr kumimoji="1" lang="en-US" altLang="ko-KR" sz="2400" dirty="0"/>
              <a:t>2.</a:t>
            </a:r>
            <a:r>
              <a:rPr kumimoji="1" lang="ko-KR" altLang="en-US" sz="2400" dirty="0"/>
              <a:t> 기업의 분석요청</a:t>
            </a:r>
            <a:endParaRPr kumimoji="1" lang="en-US" altLang="ko-KR" sz="2400" dirty="0"/>
          </a:p>
          <a:p>
            <a:pPr>
              <a:lnSpc>
                <a:spcPct val="150000"/>
              </a:lnSpc>
            </a:pPr>
            <a:r>
              <a:rPr kumimoji="1" lang="en-US" altLang="ko-KR" sz="2400" dirty="0"/>
              <a:t>3.</a:t>
            </a:r>
            <a:r>
              <a:rPr kumimoji="1" lang="ko-KR" altLang="en-US" sz="2400" dirty="0"/>
              <a:t> 분석 및 결과 도출</a:t>
            </a:r>
            <a:endParaRPr kumimoji="1" lang="en-US" altLang="ko-KR" sz="2400" dirty="0"/>
          </a:p>
          <a:p>
            <a:pPr>
              <a:lnSpc>
                <a:spcPct val="150000"/>
              </a:lnSpc>
            </a:pPr>
            <a:r>
              <a:rPr kumimoji="1" lang="en-US" altLang="ko-KR" sz="2400" dirty="0"/>
              <a:t>4.</a:t>
            </a:r>
            <a:r>
              <a:rPr kumimoji="1" lang="ko-KR" altLang="en-US" sz="2400" dirty="0"/>
              <a:t> 결과 설명</a:t>
            </a:r>
            <a:endParaRPr kumimoji="1" lang="en-US" altLang="ko-KR" sz="2400" dirty="0"/>
          </a:p>
          <a:p>
            <a:pPr>
              <a:lnSpc>
                <a:spcPct val="150000"/>
              </a:lnSpc>
            </a:pPr>
            <a:r>
              <a:rPr kumimoji="1" lang="en-US" altLang="ko-KR" sz="2400" dirty="0"/>
              <a:t>5.</a:t>
            </a:r>
            <a:r>
              <a:rPr kumimoji="1" lang="ko-KR" altLang="en-US" sz="2400" dirty="0"/>
              <a:t> 프로젝트 종료</a:t>
            </a:r>
          </a:p>
        </p:txBody>
      </p:sp>
    </p:spTree>
    <p:extLst>
      <p:ext uri="{BB962C8B-B14F-4D97-AF65-F5344CB8AC3E}">
        <p14:creationId xmlns:p14="http://schemas.microsoft.com/office/powerpoint/2010/main" val="152219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22CDBE45-12C9-2346-A09C-31808ED57E1E}"/>
              </a:ext>
            </a:extLst>
          </p:cNvPr>
          <p:cNvSpPr txBox="1"/>
          <p:nvPr/>
        </p:nvSpPr>
        <p:spPr>
          <a:xfrm>
            <a:off x="497711" y="659756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데이터의 분석 예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_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군집화</a:t>
            </a:r>
            <a:endParaRPr kumimoji="1" lang="en-US" altLang="ko-KR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5" name="텍스트상자 4">
            <a:extLst>
              <a:ext uri="{FF2B5EF4-FFF2-40B4-BE49-F238E27FC236}">
                <a16:creationId xmlns:a16="http://schemas.microsoft.com/office/drawing/2014/main" id="{AE86BBF9-4F5C-964A-90E9-9751A1CF93AB}"/>
              </a:ext>
            </a:extLst>
          </p:cNvPr>
          <p:cNvSpPr txBox="1"/>
          <p:nvPr/>
        </p:nvSpPr>
        <p:spPr>
          <a:xfrm>
            <a:off x="497711" y="1303699"/>
            <a:ext cx="9408288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5.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시각화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E6A75B-C739-3545-8E0F-A36013FE9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02" y="1303699"/>
            <a:ext cx="6220397" cy="5251647"/>
          </a:xfrm>
          <a:prstGeom prst="rect">
            <a:avLst/>
          </a:prstGeom>
        </p:spPr>
      </p:pic>
      <p:sp>
        <p:nvSpPr>
          <p:cNvPr id="8" name="텍스트상자 7">
            <a:extLst>
              <a:ext uri="{FF2B5EF4-FFF2-40B4-BE49-F238E27FC236}">
                <a16:creationId xmlns:a16="http://schemas.microsoft.com/office/drawing/2014/main" id="{43506C09-76E2-7147-AE1A-B94868F7205E}"/>
              </a:ext>
            </a:extLst>
          </p:cNvPr>
          <p:cNvSpPr txBox="1"/>
          <p:nvPr/>
        </p:nvSpPr>
        <p:spPr>
          <a:xfrm>
            <a:off x="1146220" y="3039414"/>
            <a:ext cx="468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영</a:t>
            </a:r>
            <a:endParaRPr kumimoji="1" lang="en-US" altLang="ko-KR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어</a:t>
            </a:r>
            <a:endParaRPr kumimoji="1" lang="en-US" altLang="ko-KR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점</a:t>
            </a:r>
            <a:endParaRPr kumimoji="1" lang="en-US" altLang="ko-KR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수</a:t>
            </a:r>
          </a:p>
        </p:txBody>
      </p:sp>
      <p:sp>
        <p:nvSpPr>
          <p:cNvPr id="9" name="텍스트상자 8">
            <a:extLst>
              <a:ext uri="{FF2B5EF4-FFF2-40B4-BE49-F238E27FC236}">
                <a16:creationId xmlns:a16="http://schemas.microsoft.com/office/drawing/2014/main" id="{5C098C1A-A0D8-664B-B26D-E4F0EE8AE53F}"/>
              </a:ext>
            </a:extLst>
          </p:cNvPr>
          <p:cNvSpPr txBox="1"/>
          <p:nvPr/>
        </p:nvSpPr>
        <p:spPr>
          <a:xfrm>
            <a:off x="4195114" y="6408634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수학점수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216F70-3CCF-614C-AE83-2EF0C3A8884B}"/>
              </a:ext>
            </a:extLst>
          </p:cNvPr>
          <p:cNvSpPr/>
          <p:nvPr/>
        </p:nvSpPr>
        <p:spPr>
          <a:xfrm>
            <a:off x="7824485" y="3713061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영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•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수 기초반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8D98A8-76DC-F447-BE00-807C8CEF173C}"/>
              </a:ext>
            </a:extLst>
          </p:cNvPr>
          <p:cNvSpPr/>
          <p:nvPr/>
        </p:nvSpPr>
        <p:spPr>
          <a:xfrm>
            <a:off x="7824485" y="4518921"/>
            <a:ext cx="1560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수학 단과반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1F60-905B-6E41-B134-51A2AC808274}"/>
              </a:ext>
            </a:extLst>
          </p:cNvPr>
          <p:cNvSpPr/>
          <p:nvPr/>
        </p:nvSpPr>
        <p:spPr>
          <a:xfrm>
            <a:off x="7824485" y="4115991"/>
            <a:ext cx="1560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영어 단과반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7DB8AA-00AF-9D40-8D56-419D0FA4EBA3}"/>
              </a:ext>
            </a:extLst>
          </p:cNvPr>
          <p:cNvSpPr/>
          <p:nvPr/>
        </p:nvSpPr>
        <p:spPr>
          <a:xfrm>
            <a:off x="7824485" y="3280322"/>
            <a:ext cx="1596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영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•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수 고급반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6641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E131AC40-43FC-0D48-9A24-A09DBB8FB936}"/>
              </a:ext>
            </a:extLst>
          </p:cNvPr>
          <p:cNvSpPr txBox="1"/>
          <p:nvPr/>
        </p:nvSpPr>
        <p:spPr>
          <a:xfrm>
            <a:off x="497711" y="659756"/>
            <a:ext cx="3658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그밖의 데이터의 시각화 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#1</a:t>
            </a:r>
            <a:endParaRPr kumimoji="1" lang="ko-KR" altLang="en-US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34D4E5-5C87-D44E-91C8-FA81D5BDE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45" y="1209597"/>
            <a:ext cx="91821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1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4996CAFA-293F-A045-B690-75DF4CFD1AB3}"/>
              </a:ext>
            </a:extLst>
          </p:cNvPr>
          <p:cNvSpPr txBox="1"/>
          <p:nvPr/>
        </p:nvSpPr>
        <p:spPr>
          <a:xfrm>
            <a:off x="497711" y="659756"/>
            <a:ext cx="3658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그밖의 데이터의 시각화 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#2</a:t>
            </a:r>
            <a:endParaRPr kumimoji="1" lang="ko-KR" altLang="en-US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68FDBF-A291-4449-BB9A-62038FBC2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11" y="1121421"/>
            <a:ext cx="9080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95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311224B3-CF40-BA42-8646-419D6DF52478}"/>
              </a:ext>
            </a:extLst>
          </p:cNvPr>
          <p:cNvSpPr txBox="1"/>
          <p:nvPr/>
        </p:nvSpPr>
        <p:spPr>
          <a:xfrm>
            <a:off x="497711" y="659756"/>
            <a:ext cx="3658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그밖의 데이터의 시각화 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#3</a:t>
            </a:r>
            <a:endParaRPr kumimoji="1" lang="ko-KR" altLang="en-US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041750-5C81-D44F-8962-CD5E39A38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22" y="1287538"/>
            <a:ext cx="4653156" cy="46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19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14518022-CE16-C842-A5A4-33024BC24D6B}"/>
              </a:ext>
            </a:extLst>
          </p:cNvPr>
          <p:cNvSpPr txBox="1"/>
          <p:nvPr/>
        </p:nvSpPr>
        <p:spPr>
          <a:xfrm>
            <a:off x="497711" y="659756"/>
            <a:ext cx="3658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그밖의 데이터의 시각화 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#4</a:t>
            </a:r>
            <a:endParaRPr kumimoji="1" lang="ko-KR" altLang="en-US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98AF81-792E-2749-83D9-C7F97B1AF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1121421"/>
            <a:ext cx="91313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64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65DF9ABF-16DF-2C45-8692-7F1F3FF40523}"/>
              </a:ext>
            </a:extLst>
          </p:cNvPr>
          <p:cNvSpPr txBox="1"/>
          <p:nvPr/>
        </p:nvSpPr>
        <p:spPr>
          <a:xfrm>
            <a:off x="497711" y="659756"/>
            <a:ext cx="3658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그밖의 데이터의 시각화 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#5</a:t>
            </a:r>
            <a:endParaRPr kumimoji="1" lang="ko-KR" altLang="en-US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58190D-5B46-0440-81AD-F1F04BEB2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000" y="1293158"/>
            <a:ext cx="6722001" cy="465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31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5E2F3F01-A61A-BA41-ADBF-66ED0DF54D0C}"/>
              </a:ext>
            </a:extLst>
          </p:cNvPr>
          <p:cNvSpPr txBox="1"/>
          <p:nvPr/>
        </p:nvSpPr>
        <p:spPr>
          <a:xfrm>
            <a:off x="497711" y="659756"/>
            <a:ext cx="3658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그밖의 데이터의 시각화 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#6</a:t>
            </a:r>
            <a:endParaRPr kumimoji="1" lang="ko-KR" altLang="en-US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5B83C7-6CD3-1A4C-A762-23F6E477D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66" y="1121421"/>
            <a:ext cx="7558269" cy="514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99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D39B1A69-3D8A-934C-9462-1F99459B4E2B}"/>
              </a:ext>
            </a:extLst>
          </p:cNvPr>
          <p:cNvSpPr txBox="1"/>
          <p:nvPr/>
        </p:nvSpPr>
        <p:spPr>
          <a:xfrm>
            <a:off x="0" y="222436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결 론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7234A7D-4B74-594F-80E5-6CE4A1938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27091" y="4109579"/>
            <a:ext cx="639006" cy="2390492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B449AE99-523E-C741-8A57-4058D16306C4}"/>
              </a:ext>
            </a:extLst>
          </p:cNvPr>
          <p:cNvGrpSpPr/>
          <p:nvPr/>
        </p:nvGrpSpPr>
        <p:grpSpPr>
          <a:xfrm>
            <a:off x="245961" y="833139"/>
            <a:ext cx="9514095" cy="4003905"/>
            <a:chOff x="169878" y="833139"/>
            <a:chExt cx="9514095" cy="4003905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08D1381B-80F2-234A-925C-F924A64C44B4}"/>
                </a:ext>
              </a:extLst>
            </p:cNvPr>
            <p:cNvGrpSpPr/>
            <p:nvPr/>
          </p:nvGrpSpPr>
          <p:grpSpPr>
            <a:xfrm>
              <a:off x="169878" y="833139"/>
              <a:ext cx="2825298" cy="4003905"/>
              <a:chOff x="169878" y="833139"/>
              <a:chExt cx="2825298" cy="4003905"/>
            </a:xfrm>
          </p:grpSpPr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E917FE1F-25FE-FA46-B36C-D6264ED42045}"/>
                  </a:ext>
                </a:extLst>
              </p:cNvPr>
              <p:cNvSpPr/>
              <p:nvPr/>
            </p:nvSpPr>
            <p:spPr>
              <a:xfrm>
                <a:off x="269371" y="833139"/>
                <a:ext cx="2725805" cy="4003905"/>
              </a:xfrm>
              <a:prstGeom prst="roundRect">
                <a:avLst>
                  <a:gd name="adj" fmla="val 9127"/>
                </a:avLst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" name="텍스트상자 19">
                <a:extLst>
                  <a:ext uri="{FF2B5EF4-FFF2-40B4-BE49-F238E27FC236}">
                    <a16:creationId xmlns:a16="http://schemas.microsoft.com/office/drawing/2014/main" id="{91A5196D-D8F7-F049-B353-C2F2A05D24E3}"/>
                  </a:ext>
                </a:extLst>
              </p:cNvPr>
              <p:cNvSpPr txBox="1"/>
              <p:nvPr/>
            </p:nvSpPr>
            <p:spPr>
              <a:xfrm>
                <a:off x="169878" y="981418"/>
                <a:ext cx="17821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데이터 준비</a:t>
                </a:r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EE730B9F-34DD-AA41-A8AD-35BCC31F8036}"/>
                  </a:ext>
                </a:extLst>
              </p:cNvPr>
              <p:cNvSpPr/>
              <p:nvPr/>
            </p:nvSpPr>
            <p:spPr>
              <a:xfrm>
                <a:off x="424755" y="1961373"/>
                <a:ext cx="1086919" cy="70931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텍스트</a:t>
                </a:r>
                <a:endParaRPr kumimoji="1"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endParaRPr>
              </a:p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마이닝</a:t>
                </a:r>
              </a:p>
            </p:txBody>
          </p:sp>
          <p:sp>
            <p:nvSpPr>
              <p:cNvPr id="26" name="모서리가 둥근 직사각형 25">
                <a:extLst>
                  <a:ext uri="{FF2B5EF4-FFF2-40B4-BE49-F238E27FC236}">
                    <a16:creationId xmlns:a16="http://schemas.microsoft.com/office/drawing/2014/main" id="{8D1BF4BD-2A11-974E-8B45-E40F00A7C971}"/>
                  </a:ext>
                </a:extLst>
              </p:cNvPr>
              <p:cNvSpPr/>
              <p:nvPr/>
            </p:nvSpPr>
            <p:spPr>
              <a:xfrm>
                <a:off x="424755" y="2839917"/>
                <a:ext cx="1086919" cy="70931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양적 자료</a:t>
                </a:r>
              </a:p>
            </p:txBody>
          </p:sp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13162601-23B0-E146-8474-41BC2967A75E}"/>
                  </a:ext>
                </a:extLst>
              </p:cNvPr>
              <p:cNvSpPr/>
              <p:nvPr/>
            </p:nvSpPr>
            <p:spPr>
              <a:xfrm>
                <a:off x="424755" y="3718460"/>
                <a:ext cx="1086919" cy="70931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질적 자료</a:t>
                </a:r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E6A99701-9F98-7E47-859D-182B89FF8441}"/>
                  </a:ext>
                </a:extLst>
              </p:cNvPr>
              <p:cNvSpPr/>
              <p:nvPr/>
            </p:nvSpPr>
            <p:spPr>
              <a:xfrm>
                <a:off x="1733163" y="1961373"/>
                <a:ext cx="1086919" cy="70931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불필요값</a:t>
                </a:r>
                <a:endParaRPr kumimoji="1"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endParaRPr>
              </a:p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제거</a:t>
                </a:r>
              </a:p>
            </p:txBody>
          </p:sp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760F7D09-196B-F94D-85A4-324DAA898D7E}"/>
                  </a:ext>
                </a:extLst>
              </p:cNvPr>
              <p:cNvSpPr/>
              <p:nvPr/>
            </p:nvSpPr>
            <p:spPr>
              <a:xfrm>
                <a:off x="1733163" y="2839917"/>
                <a:ext cx="1086919" cy="70931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이상치</a:t>
                </a:r>
                <a:endParaRPr kumimoji="1"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endParaRPr>
              </a:p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 제거</a:t>
                </a:r>
              </a:p>
            </p:txBody>
          </p: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8A42D9CD-EA2B-0149-A2DA-0A9C213033EA}"/>
                  </a:ext>
                </a:extLst>
              </p:cNvPr>
              <p:cNvSpPr/>
              <p:nvPr/>
            </p:nvSpPr>
            <p:spPr>
              <a:xfrm>
                <a:off x="1733163" y="3718460"/>
                <a:ext cx="1086919" cy="70931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결측치</a:t>
                </a:r>
                <a:endParaRPr kumimoji="1"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endParaRPr>
              </a:p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제거</a:t>
                </a:r>
              </a:p>
            </p:txBody>
          </p:sp>
          <p:sp>
            <p:nvSpPr>
              <p:cNvPr id="32" name="텍스트상자 31">
                <a:extLst>
                  <a:ext uri="{FF2B5EF4-FFF2-40B4-BE49-F238E27FC236}">
                    <a16:creationId xmlns:a16="http://schemas.microsoft.com/office/drawing/2014/main" id="{E726D726-8825-7E4F-B181-983C4E1E6FB6}"/>
                  </a:ext>
                </a:extLst>
              </p:cNvPr>
              <p:cNvSpPr txBox="1"/>
              <p:nvPr/>
            </p:nvSpPr>
            <p:spPr>
              <a:xfrm>
                <a:off x="424755" y="1495969"/>
                <a:ext cx="10869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YoonGothic Medium" panose="02020603020101020101" pitchFamily="18" charset="-127"/>
                    <a:ea typeface="YoonGothic Medium" panose="02020603020101020101" pitchFamily="18" charset="-127"/>
                    <a:cs typeface="YoonGothic Medium" panose="02020603020101020101" pitchFamily="18" charset="-127"/>
                  </a:rPr>
                  <a:t>수집</a:t>
                </a:r>
              </a:p>
            </p:txBody>
          </p:sp>
          <p:sp>
            <p:nvSpPr>
              <p:cNvPr id="33" name="텍스트상자 32">
                <a:extLst>
                  <a:ext uri="{FF2B5EF4-FFF2-40B4-BE49-F238E27FC236}">
                    <a16:creationId xmlns:a16="http://schemas.microsoft.com/office/drawing/2014/main" id="{E38A16E9-08B3-8044-A96E-3537E86733B1}"/>
                  </a:ext>
                </a:extLst>
              </p:cNvPr>
              <p:cNvSpPr txBox="1"/>
              <p:nvPr/>
            </p:nvSpPr>
            <p:spPr>
              <a:xfrm>
                <a:off x="1733163" y="1495969"/>
                <a:ext cx="10869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YoonGothic Medium" panose="02020603020101020101" pitchFamily="18" charset="-127"/>
                    <a:ea typeface="YoonGothic Medium" panose="02020603020101020101" pitchFamily="18" charset="-127"/>
                    <a:cs typeface="YoonGothic Medium" panose="02020603020101020101" pitchFamily="18" charset="-127"/>
                  </a:rPr>
                  <a:t>정제</a:t>
                </a: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0E6C148-97E6-4948-8A62-7F80F39BADF1}"/>
                </a:ext>
              </a:extLst>
            </p:cNvPr>
            <p:cNvGrpSpPr/>
            <p:nvPr/>
          </p:nvGrpSpPr>
          <p:grpSpPr>
            <a:xfrm>
              <a:off x="3108290" y="833140"/>
              <a:ext cx="4558270" cy="4003904"/>
              <a:chOff x="3068823" y="833140"/>
              <a:chExt cx="4558270" cy="4003904"/>
            </a:xfrm>
          </p:grpSpPr>
          <p:sp>
            <p:nvSpPr>
              <p:cNvPr id="24" name="모서리가 둥근 직사각형 23">
                <a:extLst>
                  <a:ext uri="{FF2B5EF4-FFF2-40B4-BE49-F238E27FC236}">
                    <a16:creationId xmlns:a16="http://schemas.microsoft.com/office/drawing/2014/main" id="{BEA92709-AE3B-4242-93F4-D93A82EB8069}"/>
                  </a:ext>
                </a:extLst>
              </p:cNvPr>
              <p:cNvSpPr/>
              <p:nvPr/>
            </p:nvSpPr>
            <p:spPr>
              <a:xfrm>
                <a:off x="3115898" y="833140"/>
                <a:ext cx="4511195" cy="4003904"/>
              </a:xfrm>
              <a:prstGeom prst="roundRect">
                <a:avLst>
                  <a:gd name="adj" fmla="val 9127"/>
                </a:avLst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" name="텍스트상자 24">
                <a:extLst>
                  <a:ext uri="{FF2B5EF4-FFF2-40B4-BE49-F238E27FC236}">
                    <a16:creationId xmlns:a16="http://schemas.microsoft.com/office/drawing/2014/main" id="{8F4F2BBD-5486-C34E-80D7-E8EAC1CCF229}"/>
                  </a:ext>
                </a:extLst>
              </p:cNvPr>
              <p:cNvSpPr txBox="1"/>
              <p:nvPr/>
            </p:nvSpPr>
            <p:spPr>
              <a:xfrm>
                <a:off x="3068823" y="981418"/>
                <a:ext cx="17821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데이터 분석</a:t>
                </a:r>
              </a:p>
            </p:txBody>
          </p:sp>
          <p:sp>
            <p:nvSpPr>
              <p:cNvPr id="34" name="텍스트상자 33">
                <a:extLst>
                  <a:ext uri="{FF2B5EF4-FFF2-40B4-BE49-F238E27FC236}">
                    <a16:creationId xmlns:a16="http://schemas.microsoft.com/office/drawing/2014/main" id="{3B9FD8A9-04B4-AC46-9FDF-3256C89368B6}"/>
                  </a:ext>
                </a:extLst>
              </p:cNvPr>
              <p:cNvSpPr txBox="1"/>
              <p:nvPr/>
            </p:nvSpPr>
            <p:spPr>
              <a:xfrm>
                <a:off x="3333685" y="1495969"/>
                <a:ext cx="10869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YoonGothic Medium" panose="02020603020101020101" pitchFamily="18" charset="-127"/>
                    <a:ea typeface="YoonGothic Medium" panose="02020603020101020101" pitchFamily="18" charset="-127"/>
                    <a:cs typeface="YoonGothic Medium" panose="02020603020101020101" pitchFamily="18" charset="-127"/>
                  </a:rPr>
                  <a:t>조회</a:t>
                </a:r>
              </a:p>
            </p:txBody>
          </p:sp>
          <p:sp>
            <p:nvSpPr>
              <p:cNvPr id="35" name="텍스트상자 34">
                <a:extLst>
                  <a:ext uri="{FF2B5EF4-FFF2-40B4-BE49-F238E27FC236}">
                    <a16:creationId xmlns:a16="http://schemas.microsoft.com/office/drawing/2014/main" id="{128614B0-09B5-4644-A143-9E9B226488BE}"/>
                  </a:ext>
                </a:extLst>
              </p:cNvPr>
              <p:cNvSpPr txBox="1"/>
              <p:nvPr/>
            </p:nvSpPr>
            <p:spPr>
              <a:xfrm>
                <a:off x="4646831" y="1495969"/>
                <a:ext cx="2687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YoonGothic Medium" panose="02020603020101020101" pitchFamily="18" charset="-127"/>
                    <a:ea typeface="YoonGothic Medium" panose="02020603020101020101" pitchFamily="18" charset="-127"/>
                    <a:cs typeface="YoonGothic Medium" panose="02020603020101020101" pitchFamily="18" charset="-127"/>
                  </a:rPr>
                  <a:t>머신러닝</a:t>
                </a:r>
              </a:p>
            </p:txBody>
          </p:sp>
          <p:sp>
            <p:nvSpPr>
              <p:cNvPr id="36" name="모서리가 둥근 직사각형 35">
                <a:extLst>
                  <a:ext uri="{FF2B5EF4-FFF2-40B4-BE49-F238E27FC236}">
                    <a16:creationId xmlns:a16="http://schemas.microsoft.com/office/drawing/2014/main" id="{D260E0F2-3F8E-CF49-91E4-03F5D43D27F9}"/>
                  </a:ext>
                </a:extLst>
              </p:cNvPr>
              <p:cNvSpPr/>
              <p:nvPr/>
            </p:nvSpPr>
            <p:spPr>
              <a:xfrm>
                <a:off x="3333685" y="1961373"/>
                <a:ext cx="1086919" cy="70931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원하는</a:t>
                </a:r>
                <a:endParaRPr kumimoji="1"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endParaRPr>
              </a:p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행</a:t>
                </a:r>
                <a:r>
                  <a:rPr kumimoji="1"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/</a:t>
                </a:r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열 조회</a:t>
                </a:r>
              </a:p>
            </p:txBody>
          </p:sp>
          <p:sp>
            <p:nvSpPr>
              <p:cNvPr id="37" name="모서리가 둥근 직사각형 36">
                <a:extLst>
                  <a:ext uri="{FF2B5EF4-FFF2-40B4-BE49-F238E27FC236}">
                    <a16:creationId xmlns:a16="http://schemas.microsoft.com/office/drawing/2014/main" id="{0ECB777F-E0B8-A448-99E0-B75E23822BEE}"/>
                  </a:ext>
                </a:extLst>
              </p:cNvPr>
              <p:cNvSpPr/>
              <p:nvPr/>
            </p:nvSpPr>
            <p:spPr>
              <a:xfrm>
                <a:off x="3333685" y="2839917"/>
                <a:ext cx="1086919" cy="70931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필요 계산후 조회</a:t>
                </a:r>
              </a:p>
            </p:txBody>
          </p:sp>
          <p:sp>
            <p:nvSpPr>
              <p:cNvPr id="38" name="모서리가 둥근 직사각형 37">
                <a:extLst>
                  <a:ext uri="{FF2B5EF4-FFF2-40B4-BE49-F238E27FC236}">
                    <a16:creationId xmlns:a16="http://schemas.microsoft.com/office/drawing/2014/main" id="{FDB7BB67-2B43-3746-987B-DC585C9F1073}"/>
                  </a:ext>
                </a:extLst>
              </p:cNvPr>
              <p:cNvSpPr/>
              <p:nvPr/>
            </p:nvSpPr>
            <p:spPr>
              <a:xfrm>
                <a:off x="3333685" y="3718460"/>
                <a:ext cx="1086919" cy="70931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테이블</a:t>
                </a:r>
                <a:endParaRPr kumimoji="1"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endParaRPr>
              </a:p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결합</a:t>
                </a:r>
              </a:p>
            </p:txBody>
          </p:sp>
          <p:sp>
            <p:nvSpPr>
              <p:cNvPr id="39" name="모서리가 둥근 직사각형 38">
                <a:extLst>
                  <a:ext uri="{FF2B5EF4-FFF2-40B4-BE49-F238E27FC236}">
                    <a16:creationId xmlns:a16="http://schemas.microsoft.com/office/drawing/2014/main" id="{F698D6F3-E888-3F44-B871-80CF7D53BDBE}"/>
                  </a:ext>
                </a:extLst>
              </p:cNvPr>
              <p:cNvSpPr/>
              <p:nvPr/>
            </p:nvSpPr>
            <p:spPr>
              <a:xfrm>
                <a:off x="4646831" y="1961373"/>
                <a:ext cx="1086919" cy="70931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기존 데이터 정제</a:t>
                </a:r>
              </a:p>
            </p:txBody>
          </p:sp>
          <p:sp>
            <p:nvSpPr>
              <p:cNvPr id="40" name="모서리가 둥근 직사각형 39">
                <a:extLst>
                  <a:ext uri="{FF2B5EF4-FFF2-40B4-BE49-F238E27FC236}">
                    <a16:creationId xmlns:a16="http://schemas.microsoft.com/office/drawing/2014/main" id="{F68317E1-9F1E-C647-9F2F-99D83D813B36}"/>
                  </a:ext>
                </a:extLst>
              </p:cNvPr>
              <p:cNvSpPr/>
              <p:nvPr/>
            </p:nvSpPr>
            <p:spPr>
              <a:xfrm>
                <a:off x="4646831" y="2839917"/>
                <a:ext cx="1086919" cy="70931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기존 데이터 학습</a:t>
                </a:r>
              </a:p>
            </p:txBody>
          </p:sp>
          <p:sp>
            <p:nvSpPr>
              <p:cNvPr id="41" name="모서리가 둥근 직사각형 40">
                <a:extLst>
                  <a:ext uri="{FF2B5EF4-FFF2-40B4-BE49-F238E27FC236}">
                    <a16:creationId xmlns:a16="http://schemas.microsoft.com/office/drawing/2014/main" id="{5869E61E-4019-7F40-A899-F43EFE30E241}"/>
                  </a:ext>
                </a:extLst>
              </p:cNvPr>
              <p:cNvSpPr/>
              <p:nvPr/>
            </p:nvSpPr>
            <p:spPr>
              <a:xfrm>
                <a:off x="4646831" y="3718460"/>
                <a:ext cx="1086919" cy="70931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미래 상황</a:t>
                </a:r>
                <a:endParaRPr kumimoji="1"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endParaRPr>
              </a:p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예측</a:t>
                </a:r>
              </a:p>
            </p:txBody>
          </p:sp>
          <p:sp>
            <p:nvSpPr>
              <p:cNvPr id="42" name="왼쪽 중괄호[L] 41">
                <a:extLst>
                  <a:ext uri="{FF2B5EF4-FFF2-40B4-BE49-F238E27FC236}">
                    <a16:creationId xmlns:a16="http://schemas.microsoft.com/office/drawing/2014/main" id="{3126C0F7-B8B4-B740-A63B-6E25C82AF9C8}"/>
                  </a:ext>
                </a:extLst>
              </p:cNvPr>
              <p:cNvSpPr/>
              <p:nvPr/>
            </p:nvSpPr>
            <p:spPr>
              <a:xfrm>
                <a:off x="5851303" y="2146854"/>
                <a:ext cx="322404" cy="2080591"/>
              </a:xfrm>
              <a:prstGeom prst="leftBrac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DC5BAE62-699B-4F49-9939-3D5440ACEB87}"/>
                  </a:ext>
                </a:extLst>
              </p:cNvPr>
              <p:cNvSpPr/>
              <p:nvPr/>
            </p:nvSpPr>
            <p:spPr>
              <a:xfrm>
                <a:off x="6247353" y="1961373"/>
                <a:ext cx="1086919" cy="70931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회귀분석</a:t>
                </a:r>
              </a:p>
            </p:txBody>
          </p:sp>
          <p:sp>
            <p:nvSpPr>
              <p:cNvPr id="44" name="모서리가 둥근 직사각형 43">
                <a:extLst>
                  <a:ext uri="{FF2B5EF4-FFF2-40B4-BE49-F238E27FC236}">
                    <a16:creationId xmlns:a16="http://schemas.microsoft.com/office/drawing/2014/main" id="{2502CDAD-690F-6F40-840B-B9AEEEAFFE5F}"/>
                  </a:ext>
                </a:extLst>
              </p:cNvPr>
              <p:cNvSpPr/>
              <p:nvPr/>
            </p:nvSpPr>
            <p:spPr>
              <a:xfrm>
                <a:off x="6247353" y="2839917"/>
                <a:ext cx="1086919" cy="70931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군집화</a:t>
                </a:r>
              </a:p>
            </p:txBody>
          </p:sp>
          <p:sp>
            <p:nvSpPr>
              <p:cNvPr id="45" name="모서리가 둥근 직사각형 44">
                <a:extLst>
                  <a:ext uri="{FF2B5EF4-FFF2-40B4-BE49-F238E27FC236}">
                    <a16:creationId xmlns:a16="http://schemas.microsoft.com/office/drawing/2014/main" id="{DF087C8B-4492-A641-A3E0-D17189B6EBEE}"/>
                  </a:ext>
                </a:extLst>
              </p:cNvPr>
              <p:cNvSpPr/>
              <p:nvPr/>
            </p:nvSpPr>
            <p:spPr>
              <a:xfrm>
                <a:off x="6247353" y="3712705"/>
                <a:ext cx="1086919" cy="70931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의사 결정</a:t>
                </a:r>
                <a:endParaRPr kumimoji="1"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endParaRPr>
              </a:p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트리</a:t>
                </a: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7ADB16A-9D84-D140-ACAD-97DAF913A41F}"/>
                </a:ext>
              </a:extLst>
            </p:cNvPr>
            <p:cNvGrpSpPr/>
            <p:nvPr/>
          </p:nvGrpSpPr>
          <p:grpSpPr>
            <a:xfrm>
              <a:off x="7779673" y="833140"/>
              <a:ext cx="1904300" cy="4003904"/>
              <a:chOff x="7853320" y="833140"/>
              <a:chExt cx="1904300" cy="4003904"/>
            </a:xfrm>
          </p:grpSpPr>
          <p:sp>
            <p:nvSpPr>
              <p:cNvPr id="66" name="모서리가 둥근 직사각형 65">
                <a:extLst>
                  <a:ext uri="{FF2B5EF4-FFF2-40B4-BE49-F238E27FC236}">
                    <a16:creationId xmlns:a16="http://schemas.microsoft.com/office/drawing/2014/main" id="{38589255-4935-664E-B149-A1A565B1E598}"/>
                  </a:ext>
                </a:extLst>
              </p:cNvPr>
              <p:cNvSpPr/>
              <p:nvPr/>
            </p:nvSpPr>
            <p:spPr>
              <a:xfrm>
                <a:off x="7853320" y="833140"/>
                <a:ext cx="1801043" cy="4003904"/>
              </a:xfrm>
              <a:prstGeom prst="roundRect">
                <a:avLst>
                  <a:gd name="adj" fmla="val 9127"/>
                </a:avLst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텍스트상자 66">
                <a:extLst>
                  <a:ext uri="{FF2B5EF4-FFF2-40B4-BE49-F238E27FC236}">
                    <a16:creationId xmlns:a16="http://schemas.microsoft.com/office/drawing/2014/main" id="{A1868ECC-F7D3-2E4F-BB05-497CB0ADDC77}"/>
                  </a:ext>
                </a:extLst>
              </p:cNvPr>
              <p:cNvSpPr txBox="1"/>
              <p:nvPr/>
            </p:nvSpPr>
            <p:spPr>
              <a:xfrm>
                <a:off x="7975421" y="981418"/>
                <a:ext cx="17821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 dirty="0"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시각화</a:t>
                </a:r>
              </a:p>
            </p:txBody>
          </p:sp>
          <p:sp>
            <p:nvSpPr>
              <p:cNvPr id="68" name="모서리가 둥근 직사각형 67">
                <a:extLst>
                  <a:ext uri="{FF2B5EF4-FFF2-40B4-BE49-F238E27FC236}">
                    <a16:creationId xmlns:a16="http://schemas.microsoft.com/office/drawing/2014/main" id="{C9E3381E-F418-7847-88F8-5190FF9B3405}"/>
                  </a:ext>
                </a:extLst>
              </p:cNvPr>
              <p:cNvSpPr/>
              <p:nvPr/>
            </p:nvSpPr>
            <p:spPr>
              <a:xfrm>
                <a:off x="8221511" y="1913607"/>
                <a:ext cx="1086919" cy="70931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기본 차트</a:t>
                </a:r>
              </a:p>
            </p:txBody>
          </p:sp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9360B875-5F8D-D543-8181-82975FA741C0}"/>
                  </a:ext>
                </a:extLst>
              </p:cNvPr>
              <p:cNvSpPr/>
              <p:nvPr/>
            </p:nvSpPr>
            <p:spPr>
              <a:xfrm>
                <a:off x="8221511" y="2757168"/>
                <a:ext cx="1086919" cy="70931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Map</a:t>
                </a:r>
              </a:p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 차트</a:t>
                </a:r>
              </a:p>
            </p:txBody>
          </p:sp>
          <p:sp>
            <p:nvSpPr>
              <p:cNvPr id="70" name="모서리가 둥근 직사각형 69">
                <a:extLst>
                  <a:ext uri="{FF2B5EF4-FFF2-40B4-BE49-F238E27FC236}">
                    <a16:creationId xmlns:a16="http://schemas.microsoft.com/office/drawing/2014/main" id="{F95FCE50-51A6-5C41-888F-0391EAD8DB48}"/>
                  </a:ext>
                </a:extLst>
              </p:cNvPr>
              <p:cNvSpPr/>
              <p:nvPr/>
            </p:nvSpPr>
            <p:spPr>
              <a:xfrm>
                <a:off x="8221511" y="3643638"/>
                <a:ext cx="1086919" cy="70931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특수</a:t>
                </a:r>
                <a:endParaRPr kumimoji="1"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endParaRPr>
              </a:p>
              <a:p>
                <a:pPr algn="ctr"/>
                <a:r>
                  <a:rPr kumimoji="1"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oonGothic Bold" panose="02020603020101020101" pitchFamily="18" charset="-127"/>
                    <a:ea typeface="YoonGothic Bold" panose="02020603020101020101" pitchFamily="18" charset="-127"/>
                    <a:cs typeface="YoonGothic Bold" panose="02020603020101020101" pitchFamily="18" charset="-127"/>
                  </a:rPr>
                  <a:t>차트</a:t>
                </a:r>
              </a:p>
            </p:txBody>
          </p:sp>
          <p:sp>
            <p:nvSpPr>
              <p:cNvPr id="71" name="텍스트상자 70">
                <a:extLst>
                  <a:ext uri="{FF2B5EF4-FFF2-40B4-BE49-F238E27FC236}">
                    <a16:creationId xmlns:a16="http://schemas.microsoft.com/office/drawing/2014/main" id="{5387FD2D-53F0-3548-8FD0-B809690F394B}"/>
                  </a:ext>
                </a:extLst>
              </p:cNvPr>
              <p:cNvSpPr txBox="1"/>
              <p:nvPr/>
            </p:nvSpPr>
            <p:spPr>
              <a:xfrm>
                <a:off x="8221511" y="1495969"/>
                <a:ext cx="10869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YoonGothic Medium" panose="02020603020101020101" pitchFamily="18" charset="-127"/>
                    <a:ea typeface="YoonGothic Medium" panose="02020603020101020101" pitchFamily="18" charset="-127"/>
                    <a:cs typeface="YoonGothic Medium" panose="02020603020101020101" pitchFamily="18" charset="-127"/>
                  </a:rPr>
                  <a:t>보고서</a:t>
                </a:r>
              </a:p>
            </p:txBody>
          </p:sp>
        </p:grpSp>
      </p:grp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AF66B8E0-5A04-B44A-A642-1D9C916DF92A}"/>
              </a:ext>
            </a:extLst>
          </p:cNvPr>
          <p:cNvSpPr/>
          <p:nvPr/>
        </p:nvSpPr>
        <p:spPr>
          <a:xfrm>
            <a:off x="345454" y="5686008"/>
            <a:ext cx="9311345" cy="845126"/>
          </a:xfrm>
          <a:prstGeom prst="roundRect">
            <a:avLst>
              <a:gd name="adj" fmla="val 7472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데이터가 크면 클수록 빛을 발하는 빅데이터 분석</a:t>
            </a:r>
            <a:endParaRPr kumimoji="1" lang="en-US" altLang="ko-KR" sz="2800" dirty="0">
              <a:solidFill>
                <a:srgbClr val="FFC000"/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311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688DABF8-9F55-7547-AAA1-1C034A0E8C5E}"/>
              </a:ext>
            </a:extLst>
          </p:cNvPr>
          <p:cNvSpPr txBox="1"/>
          <p:nvPr/>
        </p:nvSpPr>
        <p:spPr>
          <a:xfrm>
            <a:off x="497711" y="659756"/>
            <a:ext cx="51716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조사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#2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글로우픽 연령 별 텍스트마이닝</a:t>
            </a:r>
            <a:endParaRPr kumimoji="1" lang="en-US" altLang="ko-KR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20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대 주요 키워드 바차트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43199D-72DC-1D40-BD37-CF59CB828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490753"/>
            <a:ext cx="56388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99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상자 5">
            <a:extLst>
              <a:ext uri="{FF2B5EF4-FFF2-40B4-BE49-F238E27FC236}">
                <a16:creationId xmlns:a16="http://schemas.microsoft.com/office/drawing/2014/main" id="{ED3FD949-424D-A441-BA02-243B8D664A59}"/>
              </a:ext>
            </a:extLst>
          </p:cNvPr>
          <p:cNvSpPr txBox="1"/>
          <p:nvPr/>
        </p:nvSpPr>
        <p:spPr>
          <a:xfrm>
            <a:off x="497711" y="659756"/>
            <a:ext cx="51716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조사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#2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글로우픽 연령 별 텍스트마이닝</a:t>
            </a:r>
            <a:endParaRPr kumimoji="1" lang="en-US" altLang="ko-KR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20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대 주요 키워드 워드클라우드 시각화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4F9E74-E62A-2348-8F0C-A937162D4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27" y="1490753"/>
            <a:ext cx="8250347" cy="407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6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DDF6B39E-7154-6547-91F0-12CA96296CAE}"/>
              </a:ext>
            </a:extLst>
          </p:cNvPr>
          <p:cNvSpPr/>
          <p:nvPr/>
        </p:nvSpPr>
        <p:spPr>
          <a:xfrm>
            <a:off x="6401426" y="3186008"/>
            <a:ext cx="3225113" cy="3424856"/>
          </a:xfrm>
          <a:prstGeom prst="roundRect">
            <a:avLst>
              <a:gd name="adj" fmla="val 7472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8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pPr algn="ctr"/>
            <a:endParaRPr kumimoji="1" lang="en-US" altLang="ko-KR" sz="28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pPr algn="ctr"/>
            <a:r>
              <a:rPr kumimoji="1" lang="ko-KR" altLang="en-US" sz="36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산학 협력</a:t>
            </a:r>
            <a:endParaRPr kumimoji="1" lang="en-US" altLang="ko-KR" sz="36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pPr algn="ctr"/>
            <a:r>
              <a:rPr kumimoji="1" lang="ko-KR" altLang="en-US" sz="36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활동 소개서</a:t>
            </a:r>
            <a:endParaRPr kumimoji="1" lang="en-US" altLang="ko-KR" sz="36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8E167B-ABF2-3A45-AE1B-14AE2C702E6A}"/>
              </a:ext>
            </a:extLst>
          </p:cNvPr>
          <p:cNvSpPr/>
          <p:nvPr/>
        </p:nvSpPr>
        <p:spPr>
          <a:xfrm>
            <a:off x="6401426" y="3757885"/>
            <a:ext cx="32251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ㅇㅇㅇㅇㅇ</a:t>
            </a:r>
            <a:endParaRPr kumimoji="1" lang="en-US" altLang="ko-KR" sz="2400" dirty="0">
              <a:solidFill>
                <a:srgbClr val="FFC000"/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pPr algn="ctr"/>
            <a:r>
              <a:rPr kumimoji="1" lang="ko-KR" altLang="en-US" sz="24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아이티윌 빅데이터반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9F7DA0-C7B3-244B-A097-3C311AF729D2}"/>
              </a:ext>
            </a:extLst>
          </p:cNvPr>
          <p:cNvSpPr/>
          <p:nvPr/>
        </p:nvSpPr>
        <p:spPr>
          <a:xfrm>
            <a:off x="6401426" y="6210296"/>
            <a:ext cx="32251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18.</a:t>
            </a:r>
            <a:r>
              <a:rPr kumimoji="1" lang="ko-KR" altLang="en-US" sz="12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</a:t>
            </a:r>
            <a:r>
              <a:rPr kumimoji="1" lang="en-US" altLang="ko-KR" sz="12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03.</a:t>
            </a:r>
            <a:r>
              <a:rPr kumimoji="1" lang="ko-KR" altLang="en-US" sz="12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</a:t>
            </a:r>
            <a:r>
              <a:rPr kumimoji="1" lang="en-US" altLang="ko-KR" sz="12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04(</a:t>
            </a:r>
            <a:r>
              <a:rPr kumimoji="1" lang="ko-KR" altLang="en-US" sz="12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월</a:t>
            </a:r>
            <a:r>
              <a:rPr kumimoji="1" lang="en-US" altLang="ko-KR" sz="12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)</a:t>
            </a:r>
            <a:endParaRPr kumimoji="1" lang="ko-KR" altLang="en-US" sz="1200" dirty="0">
              <a:solidFill>
                <a:srgbClr val="FFC000"/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32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6A0B58-A403-E744-9C8C-4FBA7D8A7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05" y="1315105"/>
            <a:ext cx="8553590" cy="4227790"/>
          </a:xfrm>
          <a:prstGeom prst="rect">
            <a:avLst/>
          </a:prstGeom>
        </p:spPr>
      </p:pic>
      <p:sp>
        <p:nvSpPr>
          <p:cNvPr id="6" name="텍스트상자 5">
            <a:extLst>
              <a:ext uri="{FF2B5EF4-FFF2-40B4-BE49-F238E27FC236}">
                <a16:creationId xmlns:a16="http://schemas.microsoft.com/office/drawing/2014/main" id="{08F06557-48A7-6140-B7A9-790DD277B9A8}"/>
              </a:ext>
            </a:extLst>
          </p:cNvPr>
          <p:cNvSpPr txBox="1"/>
          <p:nvPr/>
        </p:nvSpPr>
        <p:spPr>
          <a:xfrm>
            <a:off x="497711" y="659756"/>
            <a:ext cx="51716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조사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#2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글로우픽 연령 별 텍스트마이닝</a:t>
            </a:r>
            <a:endParaRPr kumimoji="1" lang="en-US" altLang="ko-KR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20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대 게시글 전체 워드클라우드 시각화</a:t>
            </a:r>
          </a:p>
        </p:txBody>
      </p:sp>
    </p:spTree>
    <p:extLst>
      <p:ext uri="{BB962C8B-B14F-4D97-AF65-F5344CB8AC3E}">
        <p14:creationId xmlns:p14="http://schemas.microsoft.com/office/powerpoint/2010/main" val="1295055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D08ED4-205E-9946-8821-6F30827D3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26" y="1490753"/>
            <a:ext cx="7335948" cy="4791600"/>
          </a:xfrm>
          <a:prstGeom prst="rect">
            <a:avLst/>
          </a:prstGeom>
        </p:spPr>
      </p:pic>
      <p:sp>
        <p:nvSpPr>
          <p:cNvPr id="5" name="텍스트상자 4">
            <a:extLst>
              <a:ext uri="{FF2B5EF4-FFF2-40B4-BE49-F238E27FC236}">
                <a16:creationId xmlns:a16="http://schemas.microsoft.com/office/drawing/2014/main" id="{34972FEA-E152-4E47-AF1E-D1AE9DA8F3D7}"/>
              </a:ext>
            </a:extLst>
          </p:cNvPr>
          <p:cNvSpPr txBox="1"/>
          <p:nvPr/>
        </p:nvSpPr>
        <p:spPr>
          <a:xfrm>
            <a:off x="497711" y="659756"/>
            <a:ext cx="51716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조사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#2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글로우픽 연령 별 텍스트마이닝</a:t>
            </a:r>
            <a:endParaRPr kumimoji="1" lang="en-US" altLang="ko-KR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30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대 주요 키워드 테이블</a:t>
            </a:r>
          </a:p>
        </p:txBody>
      </p:sp>
    </p:spTree>
    <p:extLst>
      <p:ext uri="{BB962C8B-B14F-4D97-AF65-F5344CB8AC3E}">
        <p14:creationId xmlns:p14="http://schemas.microsoft.com/office/powerpoint/2010/main" val="40092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>
            <a:extLst>
              <a:ext uri="{FF2B5EF4-FFF2-40B4-BE49-F238E27FC236}">
                <a16:creationId xmlns:a16="http://schemas.microsoft.com/office/drawing/2014/main" id="{68448A9E-59C6-3B42-9AD5-F9CD9DF7A29D}"/>
              </a:ext>
            </a:extLst>
          </p:cNvPr>
          <p:cNvSpPr txBox="1"/>
          <p:nvPr/>
        </p:nvSpPr>
        <p:spPr>
          <a:xfrm>
            <a:off x="497711" y="659756"/>
            <a:ext cx="51716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조사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#2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글로우픽 연령 별 텍스트마이닝</a:t>
            </a:r>
            <a:endParaRPr kumimoji="1" lang="en-US" altLang="ko-KR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30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대 주요 키워드 바차트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B13489-A6F2-1849-8DD2-30663D784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490753"/>
            <a:ext cx="56388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18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상자 5">
            <a:extLst>
              <a:ext uri="{FF2B5EF4-FFF2-40B4-BE49-F238E27FC236}">
                <a16:creationId xmlns:a16="http://schemas.microsoft.com/office/drawing/2014/main" id="{71F6DEF4-B759-404F-B17E-C4EEE3E75D12}"/>
              </a:ext>
            </a:extLst>
          </p:cNvPr>
          <p:cNvSpPr txBox="1"/>
          <p:nvPr/>
        </p:nvSpPr>
        <p:spPr>
          <a:xfrm>
            <a:off x="497711" y="659756"/>
            <a:ext cx="51716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조사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#2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글로우픽 연령 별 텍스트마이닝</a:t>
            </a:r>
            <a:endParaRPr kumimoji="1" lang="en-US" altLang="ko-KR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30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대 주요 키워드 워드클라우드 시각화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E4BAC9-E5E0-B343-A044-DE89AD2DC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4" y="1792100"/>
            <a:ext cx="8260860" cy="40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35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C04622-9F8F-A74F-9EC5-9E4920772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01" y="1629000"/>
            <a:ext cx="7679999" cy="3600000"/>
          </a:xfrm>
          <a:prstGeom prst="rect">
            <a:avLst/>
          </a:prstGeom>
        </p:spPr>
      </p:pic>
      <p:sp>
        <p:nvSpPr>
          <p:cNvPr id="6" name="텍스트상자 5">
            <a:extLst>
              <a:ext uri="{FF2B5EF4-FFF2-40B4-BE49-F238E27FC236}">
                <a16:creationId xmlns:a16="http://schemas.microsoft.com/office/drawing/2014/main" id="{99AFA55C-984C-1C4E-8539-DAA082B3582B}"/>
              </a:ext>
            </a:extLst>
          </p:cNvPr>
          <p:cNvSpPr txBox="1"/>
          <p:nvPr/>
        </p:nvSpPr>
        <p:spPr>
          <a:xfrm>
            <a:off x="497711" y="659756"/>
            <a:ext cx="51716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조사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#2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글로우픽 연령 별 텍스트마이닝</a:t>
            </a:r>
            <a:endParaRPr kumimoji="1" lang="en-US" altLang="ko-KR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30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대 게시글 전체 워드클라우드 시각화</a:t>
            </a:r>
          </a:p>
        </p:txBody>
      </p:sp>
    </p:spTree>
    <p:extLst>
      <p:ext uri="{BB962C8B-B14F-4D97-AF65-F5344CB8AC3E}">
        <p14:creationId xmlns:p14="http://schemas.microsoft.com/office/powerpoint/2010/main" val="1123327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4F8B49-D86B-844A-B4B8-855D93200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4" t="13321" r="22197"/>
          <a:stretch/>
        </p:blipFill>
        <p:spPr>
          <a:xfrm>
            <a:off x="121025" y="2321523"/>
            <a:ext cx="4058371" cy="27312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791375-5F8D-704A-BB7A-201A505B12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8"/>
          <a:stretch/>
        </p:blipFill>
        <p:spPr>
          <a:xfrm>
            <a:off x="4200416" y="2434457"/>
            <a:ext cx="5347999" cy="2618365"/>
          </a:xfrm>
          <a:prstGeom prst="rect">
            <a:avLst/>
          </a:prstGeom>
        </p:spPr>
      </p:pic>
      <p:sp>
        <p:nvSpPr>
          <p:cNvPr id="6" name="텍스트상자 5">
            <a:extLst>
              <a:ext uri="{FF2B5EF4-FFF2-40B4-BE49-F238E27FC236}">
                <a16:creationId xmlns:a16="http://schemas.microsoft.com/office/drawing/2014/main" id="{1E8C1749-387E-304F-BBCE-7FD817DB2B85}"/>
              </a:ext>
            </a:extLst>
          </p:cNvPr>
          <p:cNvSpPr txBox="1"/>
          <p:nvPr/>
        </p:nvSpPr>
        <p:spPr>
          <a:xfrm>
            <a:off x="497711" y="659756"/>
            <a:ext cx="4150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20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대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,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30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대 워드클라우드 비교</a:t>
            </a:r>
          </a:p>
        </p:txBody>
      </p:sp>
      <p:sp>
        <p:nvSpPr>
          <p:cNvPr id="7" name="텍스트상자 6">
            <a:extLst>
              <a:ext uri="{FF2B5EF4-FFF2-40B4-BE49-F238E27FC236}">
                <a16:creationId xmlns:a16="http://schemas.microsoft.com/office/drawing/2014/main" id="{16A0C365-5919-E542-A2DE-1A7F93118697}"/>
              </a:ext>
            </a:extLst>
          </p:cNvPr>
          <p:cNvSpPr txBox="1"/>
          <p:nvPr/>
        </p:nvSpPr>
        <p:spPr>
          <a:xfrm>
            <a:off x="121025" y="1859858"/>
            <a:ext cx="4079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20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대 워드클라우드 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  <a:endParaRPr kumimoji="1" lang="ko-KR" altLang="en-US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8" name="텍스트상자 7">
            <a:extLst>
              <a:ext uri="{FF2B5EF4-FFF2-40B4-BE49-F238E27FC236}">
                <a16:creationId xmlns:a16="http://schemas.microsoft.com/office/drawing/2014/main" id="{78A52BEF-47A9-D14C-9647-F7F00DDCA1DD}"/>
              </a:ext>
            </a:extLst>
          </p:cNvPr>
          <p:cNvSpPr txBox="1"/>
          <p:nvPr/>
        </p:nvSpPr>
        <p:spPr>
          <a:xfrm>
            <a:off x="4648207" y="1859858"/>
            <a:ext cx="5055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[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30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대 워드클라우드 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]</a:t>
            </a:r>
            <a:endParaRPr kumimoji="1" lang="ko-KR" altLang="en-US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20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4EAF6C-1C65-AB42-B5A5-D7DDA2EC9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93" y="1490753"/>
            <a:ext cx="5629815" cy="4680000"/>
          </a:xfrm>
          <a:prstGeom prst="rect">
            <a:avLst/>
          </a:prstGeom>
        </p:spPr>
      </p:pic>
      <p:sp>
        <p:nvSpPr>
          <p:cNvPr id="6" name="텍스트상자 5">
            <a:extLst>
              <a:ext uri="{FF2B5EF4-FFF2-40B4-BE49-F238E27FC236}">
                <a16:creationId xmlns:a16="http://schemas.microsoft.com/office/drawing/2014/main" id="{1D89E8AE-559C-F84F-9E38-5F97BBD3738B}"/>
              </a:ext>
            </a:extLst>
          </p:cNvPr>
          <p:cNvSpPr txBox="1"/>
          <p:nvPr/>
        </p:nvSpPr>
        <p:spPr>
          <a:xfrm>
            <a:off x="497711" y="659756"/>
            <a:ext cx="6495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조사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#3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레딧 아시안 뷰티 마스크팩 게시판 마이닝</a:t>
            </a:r>
          </a:p>
        </p:txBody>
      </p:sp>
    </p:spTree>
    <p:extLst>
      <p:ext uri="{BB962C8B-B14F-4D97-AF65-F5344CB8AC3E}">
        <p14:creationId xmlns:p14="http://schemas.microsoft.com/office/powerpoint/2010/main" val="1954763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A879F8-8EF0-8241-86ED-89536EAF7DA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72" y="1490753"/>
            <a:ext cx="6386257" cy="4680000"/>
          </a:xfrm>
          <a:prstGeom prst="rect">
            <a:avLst/>
          </a:prstGeom>
        </p:spPr>
      </p:pic>
      <p:sp>
        <p:nvSpPr>
          <p:cNvPr id="6" name="텍스트상자 5">
            <a:extLst>
              <a:ext uri="{FF2B5EF4-FFF2-40B4-BE49-F238E27FC236}">
                <a16:creationId xmlns:a16="http://schemas.microsoft.com/office/drawing/2014/main" id="{94AD28B4-C4B6-CB48-BB8A-55190267BF0F}"/>
              </a:ext>
            </a:extLst>
          </p:cNvPr>
          <p:cNvSpPr txBox="1"/>
          <p:nvPr/>
        </p:nvSpPr>
        <p:spPr>
          <a:xfrm>
            <a:off x="497711" y="659756"/>
            <a:ext cx="6211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조사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#3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레딧 아시안 뷰티 썬크림 게시판 마이닝</a:t>
            </a:r>
          </a:p>
        </p:txBody>
      </p:sp>
    </p:spTree>
    <p:extLst>
      <p:ext uri="{BB962C8B-B14F-4D97-AF65-F5344CB8AC3E}">
        <p14:creationId xmlns:p14="http://schemas.microsoft.com/office/powerpoint/2010/main" val="3421922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B1E410B-2D8E-A74B-8CC3-F4395093A7EB}"/>
              </a:ext>
            </a:extLst>
          </p:cNvPr>
          <p:cNvSpPr/>
          <p:nvPr/>
        </p:nvSpPr>
        <p:spPr>
          <a:xfrm>
            <a:off x="0" y="2860590"/>
            <a:ext cx="9906000" cy="1136821"/>
          </a:xfrm>
          <a:prstGeom prst="roundRect">
            <a:avLst>
              <a:gd name="adj" fmla="val 7472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2</a:t>
            </a:r>
            <a:r>
              <a:rPr kumimoji="1" lang="ko-KR" altLang="en-US" sz="4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차 미팅</a:t>
            </a:r>
            <a:r>
              <a:rPr kumimoji="1" lang="en-US" altLang="ko-KR" sz="4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_</a:t>
            </a:r>
            <a:r>
              <a:rPr kumimoji="1" lang="ko-KR" altLang="en-US" sz="4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최종 보고서</a:t>
            </a:r>
            <a:endParaRPr kumimoji="1" lang="en-US" altLang="ko-KR" sz="4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465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FF130C2-0373-42DF-A26D-634EE34B1CB9}"/>
              </a:ext>
            </a:extLst>
          </p:cNvPr>
          <p:cNvSpPr/>
          <p:nvPr/>
        </p:nvSpPr>
        <p:spPr>
          <a:xfrm>
            <a:off x="6353735" y="3186953"/>
            <a:ext cx="3220571" cy="3476065"/>
          </a:xfrm>
          <a:prstGeom prst="roundRect">
            <a:avLst>
              <a:gd name="adj" fmla="val 3515"/>
            </a:avLst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rgbClr val="FFC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ㅇㅇㅇㅇㅇ</a:t>
            </a:r>
            <a:endParaRPr lang="en-US" altLang="ko-KR" sz="2000" dirty="0">
              <a:solidFill>
                <a:srgbClr val="FFC000"/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rgbClr val="FFC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아이티윌 빅데이터반</a:t>
            </a:r>
            <a:endParaRPr lang="en-US" altLang="ko-KR" sz="2000" dirty="0">
              <a:solidFill>
                <a:srgbClr val="FFC000"/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endParaRPr lang="en-US" altLang="ko-KR" dirty="0">
              <a:latin typeface="YDIYGO350" panose="02030504000101010101" pitchFamily="18" charset="-127"/>
              <a:ea typeface="YDIYGO35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800" dirty="0">
                <a:latin typeface="YDIYGO350" panose="02030504000101010101" pitchFamily="18" charset="-127"/>
                <a:ea typeface="YDIYGO350" panose="02030504000101010101" pitchFamily="18" charset="-127"/>
              </a:rPr>
              <a:t>타지마 가격 결정</a:t>
            </a:r>
            <a:endParaRPr lang="en-US" altLang="ko-KR" sz="2800" dirty="0">
              <a:latin typeface="YDIYGO350" panose="02030504000101010101" pitchFamily="18" charset="-127"/>
              <a:ea typeface="YDIYGO35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800" dirty="0">
                <a:latin typeface="YDIYGO350" panose="02030504000101010101" pitchFamily="18" charset="-127"/>
                <a:ea typeface="YDIYGO350" panose="02030504000101010101" pitchFamily="18" charset="-127"/>
              </a:rPr>
              <a:t>분석 보고서</a:t>
            </a:r>
          </a:p>
        </p:txBody>
      </p:sp>
    </p:spTree>
    <p:extLst>
      <p:ext uri="{BB962C8B-B14F-4D97-AF65-F5344CB8AC3E}">
        <p14:creationId xmlns:p14="http://schemas.microsoft.com/office/powerpoint/2010/main" val="3334930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4CD6CD1-3B4B-5246-A33D-B6F9D95A5632}"/>
              </a:ext>
            </a:extLst>
          </p:cNvPr>
          <p:cNvSpPr/>
          <p:nvPr/>
        </p:nvSpPr>
        <p:spPr>
          <a:xfrm>
            <a:off x="0" y="2860590"/>
            <a:ext cx="9906000" cy="1136821"/>
          </a:xfrm>
          <a:prstGeom prst="roundRect">
            <a:avLst>
              <a:gd name="adj" fmla="val 7472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학원</a:t>
            </a:r>
            <a:r>
              <a:rPr kumimoji="1" lang="en-US" altLang="ko-KR" sz="28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•</a:t>
            </a:r>
            <a:r>
              <a:rPr kumimoji="1" lang="ko-KR" altLang="en-US" sz="28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인원</a:t>
            </a:r>
            <a:r>
              <a:rPr kumimoji="1" lang="en-US" altLang="ko-KR" sz="28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•</a:t>
            </a:r>
            <a:r>
              <a:rPr kumimoji="1" lang="ko-KR" altLang="en-US" sz="28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빅데이터 분석 소개</a:t>
            </a:r>
            <a:endParaRPr kumimoji="1" lang="en-US" altLang="ko-KR" sz="28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812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FFD081-F2E1-4644-B12F-C02CE79B978C}"/>
              </a:ext>
            </a:extLst>
          </p:cNvPr>
          <p:cNvSpPr txBox="1"/>
          <p:nvPr/>
        </p:nvSpPr>
        <p:spPr>
          <a:xfrm>
            <a:off x="0" y="528028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분석 순서 및 목표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1EC5661-B646-427C-9DF5-A74DF4FDA6C7}"/>
              </a:ext>
            </a:extLst>
          </p:cNvPr>
          <p:cNvSpPr/>
          <p:nvPr/>
        </p:nvSpPr>
        <p:spPr>
          <a:xfrm>
            <a:off x="3682253" y="1341344"/>
            <a:ext cx="2405107" cy="2881904"/>
          </a:xfrm>
          <a:prstGeom prst="roundRect">
            <a:avLst>
              <a:gd name="adj" fmla="val 582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FF07B131-15FA-41BB-AB8D-A4E3B5230CBC}"/>
              </a:ext>
            </a:extLst>
          </p:cNvPr>
          <p:cNvSpPr/>
          <p:nvPr/>
        </p:nvSpPr>
        <p:spPr>
          <a:xfrm>
            <a:off x="3682253" y="1341343"/>
            <a:ext cx="2405107" cy="712694"/>
          </a:xfrm>
          <a:prstGeom prst="round2Same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경쟁사 시제품 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데이터 수집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0A30C7E-69D7-4F07-836F-ACE89FBEFA4B}"/>
              </a:ext>
            </a:extLst>
          </p:cNvPr>
          <p:cNvSpPr/>
          <p:nvPr/>
        </p:nvSpPr>
        <p:spPr>
          <a:xfrm>
            <a:off x="693896" y="1341344"/>
            <a:ext cx="2405107" cy="2881904"/>
          </a:xfrm>
          <a:prstGeom prst="roundRect">
            <a:avLst>
              <a:gd name="adj" fmla="val 582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730FD288-2CA3-4AE0-8313-7630C20333A5}"/>
              </a:ext>
            </a:extLst>
          </p:cNvPr>
          <p:cNvSpPr/>
          <p:nvPr/>
        </p:nvSpPr>
        <p:spPr>
          <a:xfrm>
            <a:off x="693896" y="1341343"/>
            <a:ext cx="2405107" cy="712694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전제 설정 </a:t>
            </a:r>
            <a:endParaRPr lang="ko-KR" altLang="en-US" sz="1100" dirty="0">
              <a:solidFill>
                <a:schemeClr val="bg2">
                  <a:lumMod val="10000"/>
                </a:schemeClr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D3A848B-7D0F-4119-9212-31DF0A838F4B}"/>
              </a:ext>
            </a:extLst>
          </p:cNvPr>
          <p:cNvSpPr/>
          <p:nvPr/>
        </p:nvSpPr>
        <p:spPr>
          <a:xfrm>
            <a:off x="6806997" y="1341344"/>
            <a:ext cx="2405107" cy="2881904"/>
          </a:xfrm>
          <a:prstGeom prst="roundRect">
            <a:avLst>
              <a:gd name="adj" fmla="val 582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02C548C1-530B-4AFD-83E5-B1600E504600}"/>
              </a:ext>
            </a:extLst>
          </p:cNvPr>
          <p:cNvSpPr/>
          <p:nvPr/>
        </p:nvSpPr>
        <p:spPr>
          <a:xfrm>
            <a:off x="6806997" y="1341343"/>
            <a:ext cx="2405107" cy="712694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ㅇㅇㅇ위치 파악</a:t>
            </a:r>
            <a:endParaRPr lang="ko-KR" altLang="en-US" sz="1100" dirty="0">
              <a:solidFill>
                <a:schemeClr val="bg2">
                  <a:lumMod val="10000"/>
                </a:schemeClr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pic>
        <p:nvPicPr>
          <p:cNvPr id="16" name="Picture 2" descr="ë¤ì´ë²ë¸ë¡ê·¸ì ëí ì´ë¯¸ì§ ê²ìê²°ê³¼">
            <a:extLst>
              <a:ext uri="{FF2B5EF4-FFF2-40B4-BE49-F238E27FC236}">
                <a16:creationId xmlns:a16="http://schemas.microsoft.com/office/drawing/2014/main" id="{086DD760-4EE5-4545-9DB6-75E23C260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380" y="3495726"/>
            <a:ext cx="612614" cy="612614"/>
          </a:xfrm>
          <a:prstGeom prst="ellipse">
            <a:avLst/>
          </a:prstGeom>
          <a:ln w="635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íí´ì ëí ì´ë¯¸ì§ ê²ìê²°ê³¼">
            <a:extLst>
              <a:ext uri="{FF2B5EF4-FFF2-40B4-BE49-F238E27FC236}">
                <a16:creationId xmlns:a16="http://schemas.microsoft.com/office/drawing/2014/main" id="{2D84BBF5-1F07-4085-9F65-B542050DB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83" y="3489257"/>
            <a:ext cx="612614" cy="61261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ê¸ë¡ì°í½ì ëí ì´ë¯¸ì§ ê²ìê²°ê³¼">
            <a:extLst>
              <a:ext uri="{FF2B5EF4-FFF2-40B4-BE49-F238E27FC236}">
                <a16:creationId xmlns:a16="http://schemas.microsoft.com/office/drawing/2014/main" id="{3DFD868A-4B6E-4C08-BB5E-01CAA2AA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386" y="3482008"/>
            <a:ext cx="612614" cy="61261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F9FB22-F608-4759-8CD2-EE7493CCDE4F}"/>
              </a:ext>
            </a:extLst>
          </p:cNvPr>
          <p:cNvSpPr/>
          <p:nvPr/>
        </p:nvSpPr>
        <p:spPr>
          <a:xfrm>
            <a:off x="680140" y="2153025"/>
            <a:ext cx="2396034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가격설정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=</a:t>
            </a: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제품의 정량적 스펙 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+ </a:t>
            </a: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소비자의 만족도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1986D98-FBDA-4021-B440-A8C38DB22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819" y="2153659"/>
            <a:ext cx="289618" cy="16691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EAA90DC-4BE4-44DA-B968-E387C865C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69" y="2153659"/>
            <a:ext cx="289618" cy="166911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8BA10A6-0864-4422-8959-2551474FEEA2}"/>
              </a:ext>
            </a:extLst>
          </p:cNvPr>
          <p:cNvSpPr/>
          <p:nvPr/>
        </p:nvSpPr>
        <p:spPr>
          <a:xfrm>
            <a:off x="6806997" y="2644824"/>
            <a:ext cx="240510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머신러닝을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통한 가격 확인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6C77A1F-2BE4-4674-8A84-BAE0A3047D08}"/>
              </a:ext>
            </a:extLst>
          </p:cNvPr>
          <p:cNvSpPr/>
          <p:nvPr/>
        </p:nvSpPr>
        <p:spPr>
          <a:xfrm>
            <a:off x="693896" y="5202440"/>
            <a:ext cx="8518208" cy="785925"/>
          </a:xfrm>
          <a:prstGeom prst="roundRect">
            <a:avLst>
              <a:gd name="adj" fmla="val 582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ㅇㅇㅇ선크림의 가격 결정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04D2CD7-0E47-4EA6-A78C-9DCEFAE49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31466" y="2725078"/>
            <a:ext cx="565237" cy="40295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F9934A-5619-BF4B-BE7C-81B02D62F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998" y="2173538"/>
            <a:ext cx="1413038" cy="911638"/>
          </a:xfrm>
          <a:prstGeom prst="rect">
            <a:avLst/>
          </a:prstGeom>
        </p:spPr>
      </p:pic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725C6465-74F0-0246-9768-31DC5D983E75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4363296" y="2966103"/>
            <a:ext cx="285015" cy="774232"/>
          </a:xfrm>
          <a:prstGeom prst="curvedConnector2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72418067-EB1F-6F45-8E1B-B0C27A887EF5}"/>
              </a:ext>
            </a:extLst>
          </p:cNvPr>
          <p:cNvCxnSpPr>
            <a:cxnSpLocks/>
            <a:stCxn id="17" idx="0"/>
            <a:endCxn id="3" idx="2"/>
          </p:cNvCxnSpPr>
          <p:nvPr/>
        </p:nvCxnSpPr>
        <p:spPr>
          <a:xfrm rot="5400000" flipH="1" flipV="1">
            <a:off x="4686313" y="3286054"/>
            <a:ext cx="404081" cy="232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[U] 30">
            <a:extLst>
              <a:ext uri="{FF2B5EF4-FFF2-40B4-BE49-F238E27FC236}">
                <a16:creationId xmlns:a16="http://schemas.microsoft.com/office/drawing/2014/main" id="{95347CD6-757D-6341-B0EE-7962D39CD1CE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5124388" y="2950703"/>
            <a:ext cx="278546" cy="784064"/>
          </a:xfrm>
          <a:prstGeom prst="curvedConnector2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863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0D7022-69AC-46C7-AB82-45254010A293}"/>
              </a:ext>
            </a:extLst>
          </p:cNvPr>
          <p:cNvSpPr txBox="1"/>
          <p:nvPr/>
        </p:nvSpPr>
        <p:spPr>
          <a:xfrm>
            <a:off x="0" y="400282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수집 데이터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81DD6F-93A8-457E-B674-C07571DCB67B}"/>
              </a:ext>
            </a:extLst>
          </p:cNvPr>
          <p:cNvSpPr/>
          <p:nvPr/>
        </p:nvSpPr>
        <p:spPr>
          <a:xfrm>
            <a:off x="766808" y="1314452"/>
            <a:ext cx="2541494" cy="3301253"/>
          </a:xfrm>
          <a:prstGeom prst="roundRect">
            <a:avLst>
              <a:gd name="adj" fmla="val 582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D04D2136-24E0-4D0D-92C0-8858656C3058}"/>
              </a:ext>
            </a:extLst>
          </p:cNvPr>
          <p:cNvSpPr/>
          <p:nvPr/>
        </p:nvSpPr>
        <p:spPr>
          <a:xfrm>
            <a:off x="766808" y="1314452"/>
            <a:ext cx="2541494" cy="712694"/>
          </a:xfrm>
          <a:prstGeom prst="round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웹크롤링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 데이터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7082644-6041-4605-8D20-F495D9F600F2}"/>
              </a:ext>
            </a:extLst>
          </p:cNvPr>
          <p:cNvSpPr/>
          <p:nvPr/>
        </p:nvSpPr>
        <p:spPr>
          <a:xfrm>
            <a:off x="943077" y="2216739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제품명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D53D2B8-2690-4D84-9296-C11573FABDFC}"/>
              </a:ext>
            </a:extLst>
          </p:cNvPr>
          <p:cNvSpPr/>
          <p:nvPr/>
        </p:nvSpPr>
        <p:spPr>
          <a:xfrm>
            <a:off x="2101120" y="2216739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브랜드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65A8038-53C8-4393-9039-9276E9CCE5C4}"/>
              </a:ext>
            </a:extLst>
          </p:cNvPr>
          <p:cNvSpPr/>
          <p:nvPr/>
        </p:nvSpPr>
        <p:spPr>
          <a:xfrm>
            <a:off x="943077" y="2697427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용량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E684894-0FBA-4276-B08F-17FBB859A70F}"/>
              </a:ext>
            </a:extLst>
          </p:cNvPr>
          <p:cNvSpPr/>
          <p:nvPr/>
        </p:nvSpPr>
        <p:spPr>
          <a:xfrm>
            <a:off x="2101120" y="2697427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판매가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9FC26F-C8F1-482F-B3E7-3797642FFF74}"/>
              </a:ext>
            </a:extLst>
          </p:cNvPr>
          <p:cNvSpPr/>
          <p:nvPr/>
        </p:nvSpPr>
        <p:spPr>
          <a:xfrm>
            <a:off x="943077" y="3178115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판매처 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AFB57EB-6FA9-4AAC-BCD6-8E9A5289197F}"/>
              </a:ext>
            </a:extLst>
          </p:cNvPr>
          <p:cNvSpPr/>
          <p:nvPr/>
        </p:nvSpPr>
        <p:spPr>
          <a:xfrm>
            <a:off x="2101120" y="3178115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SPF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0A62A16-A129-472C-9EC9-976C09FDA60A}"/>
              </a:ext>
            </a:extLst>
          </p:cNvPr>
          <p:cNvSpPr/>
          <p:nvPr/>
        </p:nvSpPr>
        <p:spPr>
          <a:xfrm>
            <a:off x="943077" y="3658803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PA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E2388A6-8E12-4B21-BFCC-437732E1F030}"/>
              </a:ext>
            </a:extLst>
          </p:cNvPr>
          <p:cNvSpPr/>
          <p:nvPr/>
        </p:nvSpPr>
        <p:spPr>
          <a:xfrm>
            <a:off x="2101120" y="3658803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피부타입</a:t>
            </a:r>
            <a:endParaRPr lang="ko-KR" altLang="en-US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922E903-FE9A-4135-9513-6E45568C0ED5}"/>
              </a:ext>
            </a:extLst>
          </p:cNvPr>
          <p:cNvSpPr/>
          <p:nvPr/>
        </p:nvSpPr>
        <p:spPr>
          <a:xfrm>
            <a:off x="1514885" y="4139490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용기타입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17B8BD7-3C86-4B0D-B945-0A4249338A06}"/>
              </a:ext>
            </a:extLst>
          </p:cNvPr>
          <p:cNvSpPr/>
          <p:nvPr/>
        </p:nvSpPr>
        <p:spPr>
          <a:xfrm>
            <a:off x="3669129" y="1314452"/>
            <a:ext cx="2541494" cy="3301253"/>
          </a:xfrm>
          <a:prstGeom prst="roundRect">
            <a:avLst>
              <a:gd name="adj" fmla="val 582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004F6643-2DBF-40E2-BDCA-CA8014211346}"/>
              </a:ext>
            </a:extLst>
          </p:cNvPr>
          <p:cNvSpPr/>
          <p:nvPr/>
        </p:nvSpPr>
        <p:spPr>
          <a:xfrm>
            <a:off x="3669129" y="1314452"/>
            <a:ext cx="2541494" cy="712694"/>
          </a:xfrm>
          <a:prstGeom prst="round2Same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자체 조사 데이터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#1</a:t>
            </a:r>
          </a:p>
          <a:p>
            <a:pPr algn="ctr"/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1 ~ 5</a:t>
            </a:r>
            <a:r>
              <a:rPr lang="ko-KR" altLang="en-US" sz="11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 점수 부여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A174A5E-6657-49B1-BCC7-368BF751F969}"/>
              </a:ext>
            </a:extLst>
          </p:cNvPr>
          <p:cNvSpPr/>
          <p:nvPr/>
        </p:nvSpPr>
        <p:spPr>
          <a:xfrm>
            <a:off x="3854195" y="2216739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백탁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E34FCDB-AF97-43BE-8E6B-539284021631}"/>
              </a:ext>
            </a:extLst>
          </p:cNvPr>
          <p:cNvSpPr/>
          <p:nvPr/>
        </p:nvSpPr>
        <p:spPr>
          <a:xfrm>
            <a:off x="3854195" y="2697542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톤 보정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3B9BA7E-49EC-403A-A657-88D489BD01DA}"/>
              </a:ext>
            </a:extLst>
          </p:cNvPr>
          <p:cNvSpPr/>
          <p:nvPr/>
        </p:nvSpPr>
        <p:spPr>
          <a:xfrm>
            <a:off x="5012238" y="2222114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미백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DD81016-9425-43E3-A1D1-BA3C7FBA928C}"/>
              </a:ext>
            </a:extLst>
          </p:cNvPr>
          <p:cNvSpPr/>
          <p:nvPr/>
        </p:nvSpPr>
        <p:spPr>
          <a:xfrm>
            <a:off x="5012238" y="2701125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보습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826B323-B4C5-4957-90B2-30450AD8DC03}"/>
              </a:ext>
            </a:extLst>
          </p:cNvPr>
          <p:cNvSpPr/>
          <p:nvPr/>
        </p:nvSpPr>
        <p:spPr>
          <a:xfrm>
            <a:off x="5012238" y="3180136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끈적임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20FF542-36B3-47C8-B2CC-22D5DEBC1387}"/>
              </a:ext>
            </a:extLst>
          </p:cNvPr>
          <p:cNvSpPr/>
          <p:nvPr/>
        </p:nvSpPr>
        <p:spPr>
          <a:xfrm>
            <a:off x="3854195" y="3178345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유분기</a:t>
            </a:r>
            <a:endParaRPr lang="ko-KR" altLang="en-US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EE7F7A3-7804-43F9-974D-3694B896934E}"/>
              </a:ext>
            </a:extLst>
          </p:cNvPr>
          <p:cNvSpPr/>
          <p:nvPr/>
        </p:nvSpPr>
        <p:spPr>
          <a:xfrm>
            <a:off x="5012238" y="3659148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유무기자차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73CB6B2-D81A-416A-AE03-6C0CFD542C4D}"/>
              </a:ext>
            </a:extLst>
          </p:cNvPr>
          <p:cNvSpPr/>
          <p:nvPr/>
        </p:nvSpPr>
        <p:spPr>
          <a:xfrm>
            <a:off x="3854195" y="3659148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잔여감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CEB5C58-D843-4659-B162-AACCE5411674}"/>
              </a:ext>
            </a:extLst>
          </p:cNvPr>
          <p:cNvSpPr/>
          <p:nvPr/>
        </p:nvSpPr>
        <p:spPr>
          <a:xfrm>
            <a:off x="4439142" y="4139951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저자극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8214D3D-D457-41BF-BE1B-616CDC83BF6B}"/>
              </a:ext>
            </a:extLst>
          </p:cNvPr>
          <p:cNvSpPr/>
          <p:nvPr/>
        </p:nvSpPr>
        <p:spPr>
          <a:xfrm>
            <a:off x="6597699" y="1314452"/>
            <a:ext cx="2541494" cy="3301253"/>
          </a:xfrm>
          <a:prstGeom prst="roundRect">
            <a:avLst>
              <a:gd name="adj" fmla="val 582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BA6D2B98-66C7-45F6-BCDA-31F854EAC6B4}"/>
              </a:ext>
            </a:extLst>
          </p:cNvPr>
          <p:cNvSpPr/>
          <p:nvPr/>
        </p:nvSpPr>
        <p:spPr>
          <a:xfrm>
            <a:off x="6597699" y="1314452"/>
            <a:ext cx="2541494" cy="712694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자체 조사 데이터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#2</a:t>
            </a:r>
          </a:p>
          <a:p>
            <a:pPr algn="ctr"/>
            <a:r>
              <a:rPr lang="ko-KR" altLang="en-US" sz="11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유 </a:t>
            </a:r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/ </a:t>
            </a:r>
            <a:r>
              <a:rPr lang="ko-KR" altLang="en-US" sz="11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무 판단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1DB0A37-186E-4429-A5A2-DF79CDB2D3DC}"/>
              </a:ext>
            </a:extLst>
          </p:cNvPr>
          <p:cNvSpPr/>
          <p:nvPr/>
        </p:nvSpPr>
        <p:spPr>
          <a:xfrm>
            <a:off x="6823106" y="2222114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자체케릭터</a:t>
            </a: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DD06ED2-5FB2-41AE-A2BD-BAB36F7F6A68}"/>
              </a:ext>
            </a:extLst>
          </p:cNvPr>
          <p:cNvSpPr/>
          <p:nvPr/>
        </p:nvSpPr>
        <p:spPr>
          <a:xfrm>
            <a:off x="7981149" y="2206770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안티에이징</a:t>
            </a: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3E343DE-D8DB-4AB6-9DC7-D58E274A5848}"/>
              </a:ext>
            </a:extLst>
          </p:cNvPr>
          <p:cNvSpPr/>
          <p:nvPr/>
        </p:nvSpPr>
        <p:spPr>
          <a:xfrm>
            <a:off x="6823106" y="2693224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한글패키지</a:t>
            </a: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955613E-0F4C-4E02-BB73-2AFBB4185051}"/>
              </a:ext>
            </a:extLst>
          </p:cNvPr>
          <p:cNvSpPr/>
          <p:nvPr/>
        </p:nvSpPr>
        <p:spPr>
          <a:xfrm>
            <a:off x="7981149" y="2701125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베이스겸용</a:t>
            </a: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FA1546A-28A3-444D-98B3-B0362A63872D}"/>
              </a:ext>
            </a:extLst>
          </p:cNvPr>
          <p:cNvSpPr/>
          <p:nvPr/>
        </p:nvSpPr>
        <p:spPr>
          <a:xfrm>
            <a:off x="7397964" y="3178115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워터프루프</a:t>
            </a: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6F39C16-EB2E-4E2D-A95C-BE9CB90E12AC}"/>
              </a:ext>
            </a:extLst>
          </p:cNvPr>
          <p:cNvSpPr/>
          <p:nvPr/>
        </p:nvSpPr>
        <p:spPr>
          <a:xfrm>
            <a:off x="766808" y="5310711"/>
            <a:ext cx="8372385" cy="7126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1,231</a:t>
            </a:r>
            <a:r>
              <a:rPr lang="ko-KR" altLang="en-US" sz="28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개 제품</a:t>
            </a:r>
            <a:r>
              <a:rPr lang="en-US" altLang="ko-KR" sz="28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, 23</a:t>
            </a:r>
            <a:r>
              <a:rPr lang="ko-KR" altLang="en-US" sz="28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개 항목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642088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DF7D2835-08B2-41AE-BC56-AAE52E880757}"/>
              </a:ext>
            </a:extLst>
          </p:cNvPr>
          <p:cNvGraphicFramePr/>
          <p:nvPr>
            <p:extLst/>
          </p:nvPr>
        </p:nvGraphicFramePr>
        <p:xfrm>
          <a:off x="934571" y="861948"/>
          <a:ext cx="8074957" cy="5491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ì²´í¬ì ëí ì´ë¯¸ì§ ê²ìê²°ê³¼">
            <a:extLst>
              <a:ext uri="{FF2B5EF4-FFF2-40B4-BE49-F238E27FC236}">
                <a16:creationId xmlns:a16="http://schemas.microsoft.com/office/drawing/2014/main" id="{0B8470C4-7E90-4C28-84C9-EA42D9B6E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624" y="4814282"/>
            <a:ext cx="581024" cy="58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ì²´í¬ì ëí ì´ë¯¸ì§ ê²ìê²°ê³¼">
            <a:extLst>
              <a:ext uri="{FF2B5EF4-FFF2-40B4-BE49-F238E27FC236}">
                <a16:creationId xmlns:a16="http://schemas.microsoft.com/office/drawing/2014/main" id="{F82C3BE9-8262-438D-AAA2-28420D213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31" y="4149771"/>
            <a:ext cx="581024" cy="58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ì²´í¬ì ëí ì´ë¯¸ì§ ê²ìê²°ê³¼">
            <a:extLst>
              <a:ext uri="{FF2B5EF4-FFF2-40B4-BE49-F238E27FC236}">
                <a16:creationId xmlns:a16="http://schemas.microsoft.com/office/drawing/2014/main" id="{D48B231A-2238-4C4F-9E6B-5BEC70ABC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519" y="3464054"/>
            <a:ext cx="581024" cy="58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ì²´í¬ì ëí ì´ë¯¸ì§ ê²ìê²°ê³¼">
            <a:extLst>
              <a:ext uri="{FF2B5EF4-FFF2-40B4-BE49-F238E27FC236}">
                <a16:creationId xmlns:a16="http://schemas.microsoft.com/office/drawing/2014/main" id="{B613CE62-27B9-4DF1-AE93-E2EC27DE0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033" y="2816131"/>
            <a:ext cx="581024" cy="58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ì²´í¬ì ëí ì´ë¯¸ì§ ê²ìê²°ê³¼">
            <a:extLst>
              <a:ext uri="{FF2B5EF4-FFF2-40B4-BE49-F238E27FC236}">
                <a16:creationId xmlns:a16="http://schemas.microsoft.com/office/drawing/2014/main" id="{AE8770A0-E49F-4DB0-AFE2-DD14F41A6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122" y="2148664"/>
            <a:ext cx="581024" cy="58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3F63A7-0273-44DF-B832-E7B00F520CA9}"/>
              </a:ext>
            </a:extLst>
          </p:cNvPr>
          <p:cNvSpPr txBox="1"/>
          <p:nvPr/>
        </p:nvSpPr>
        <p:spPr>
          <a:xfrm>
            <a:off x="1166595" y="1874531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백탁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58E785-D7E5-4805-9357-373952BD7834}"/>
              </a:ext>
            </a:extLst>
          </p:cNvPr>
          <p:cNvSpPr txBox="1"/>
          <p:nvPr/>
        </p:nvSpPr>
        <p:spPr>
          <a:xfrm>
            <a:off x="1008211" y="1204917"/>
            <a:ext cx="679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끈적임</a:t>
            </a:r>
          </a:p>
        </p:txBody>
      </p:sp>
      <p:pic>
        <p:nvPicPr>
          <p:cNvPr id="17" name="Picture 2" descr="ì²´í¬ì ëí ì´ë¯¸ì§ ê²ìê²°ê³¼">
            <a:extLst>
              <a:ext uri="{FF2B5EF4-FFF2-40B4-BE49-F238E27FC236}">
                <a16:creationId xmlns:a16="http://schemas.microsoft.com/office/drawing/2014/main" id="{E2FD96F1-AEB9-4FDF-A25C-BA97172C0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033" y="1472967"/>
            <a:ext cx="581024" cy="58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ì²´í¬ì ëí ì´ë¯¸ì§ ê²ìê²°ê³¼">
            <a:extLst>
              <a:ext uri="{FF2B5EF4-FFF2-40B4-BE49-F238E27FC236}">
                <a16:creationId xmlns:a16="http://schemas.microsoft.com/office/drawing/2014/main" id="{02AA1EFE-7E70-4C9F-BEDD-DAF8590B8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769" y="794776"/>
            <a:ext cx="581024" cy="58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D5A3FC66-7B9F-5C4B-A6CF-8299C3043730}"/>
              </a:ext>
            </a:extLst>
          </p:cNvPr>
          <p:cNvSpPr txBox="1"/>
          <p:nvPr/>
        </p:nvSpPr>
        <p:spPr>
          <a:xfrm>
            <a:off x="0" y="400283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시장 트랜드에 충실한 ㅇㅇㅇ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#1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173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FB91A-2578-4346-B2CF-FD0CD700EA51}"/>
              </a:ext>
            </a:extLst>
          </p:cNvPr>
          <p:cNvSpPr txBox="1"/>
          <p:nvPr/>
        </p:nvSpPr>
        <p:spPr>
          <a:xfrm>
            <a:off x="0" y="400282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시장 트랜드에 충실한 ㅇㅇㅇ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#2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pic>
        <p:nvPicPr>
          <p:cNvPr id="49" name="Picture 2" descr="ì²´í¬ì ëí ì´ë¯¸ì§ ê²ìê²°ê³¼">
            <a:extLst>
              <a:ext uri="{FF2B5EF4-FFF2-40B4-BE49-F238E27FC236}">
                <a16:creationId xmlns:a16="http://schemas.microsoft.com/office/drawing/2014/main" id="{95B9E7A0-0B07-4391-897D-E6011D90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132" y="1171460"/>
            <a:ext cx="581024" cy="58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C28F387B-4716-43C9-83EF-B51501161ADE}"/>
              </a:ext>
            </a:extLst>
          </p:cNvPr>
          <p:cNvGraphicFramePr/>
          <p:nvPr>
            <p:extLst/>
          </p:nvPr>
        </p:nvGraphicFramePr>
        <p:xfrm>
          <a:off x="1542987" y="3794951"/>
          <a:ext cx="3180978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30162878-AAA2-4132-B8EF-A63380E0670B}"/>
              </a:ext>
            </a:extLst>
          </p:cNvPr>
          <p:cNvGraphicFramePr/>
          <p:nvPr>
            <p:extLst/>
          </p:nvPr>
        </p:nvGraphicFramePr>
        <p:xfrm>
          <a:off x="5200832" y="3794951"/>
          <a:ext cx="3180978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94928474-DEE5-46B4-8E69-54EB694A5DE2}"/>
              </a:ext>
            </a:extLst>
          </p:cNvPr>
          <p:cNvGraphicFramePr/>
          <p:nvPr>
            <p:extLst/>
          </p:nvPr>
        </p:nvGraphicFramePr>
        <p:xfrm>
          <a:off x="1207056" y="1239407"/>
          <a:ext cx="385284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90CB308F-A22F-4B7E-96BC-B4977325A666}"/>
              </a:ext>
            </a:extLst>
          </p:cNvPr>
          <p:cNvGraphicFramePr/>
          <p:nvPr>
            <p:extLst/>
          </p:nvPr>
        </p:nvGraphicFramePr>
        <p:xfrm>
          <a:off x="5204565" y="1239407"/>
          <a:ext cx="3180978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1CF988D-CB13-4CF8-A8C6-750FA00A4461}"/>
              </a:ext>
            </a:extLst>
          </p:cNvPr>
          <p:cNvSpPr txBox="1"/>
          <p:nvPr/>
        </p:nvSpPr>
        <p:spPr>
          <a:xfrm>
            <a:off x="2502427" y="6118757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워터프루프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0C4010-7BAE-4BCB-9B3B-2838AE5F06BE}"/>
              </a:ext>
            </a:extLst>
          </p:cNvPr>
          <p:cNvSpPr txBox="1"/>
          <p:nvPr/>
        </p:nvSpPr>
        <p:spPr>
          <a:xfrm>
            <a:off x="6473766" y="612233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SPF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2E7C52-C86D-4F9C-8C37-A4E2A2FECAC8}"/>
              </a:ext>
            </a:extLst>
          </p:cNvPr>
          <p:cNvSpPr txBox="1"/>
          <p:nvPr/>
        </p:nvSpPr>
        <p:spPr>
          <a:xfrm>
            <a:off x="6587069" y="352699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미백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70B644-68E1-4D03-AEF6-ACF037C0EE72}"/>
              </a:ext>
            </a:extLst>
          </p:cNvPr>
          <p:cNvSpPr txBox="1"/>
          <p:nvPr/>
        </p:nvSpPr>
        <p:spPr>
          <a:xfrm>
            <a:off x="3116311" y="4242762"/>
            <a:ext cx="532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o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11.9%</a:t>
            </a:r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5F98CB-D74D-48A7-AE9B-A50335AFAFBA}"/>
              </a:ext>
            </a:extLst>
          </p:cNvPr>
          <p:cNvSpPr txBox="1"/>
          <p:nvPr/>
        </p:nvSpPr>
        <p:spPr>
          <a:xfrm>
            <a:off x="2750198" y="5251247"/>
            <a:ext cx="766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X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88.1%</a:t>
            </a:r>
            <a:endParaRPr lang="ko-KR" altLang="en-US" sz="1600" dirty="0">
              <a:solidFill>
                <a:schemeClr val="bg1"/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7D6376-1593-4113-82D2-4F265E955E1A}"/>
              </a:ext>
            </a:extLst>
          </p:cNvPr>
          <p:cNvSpPr txBox="1"/>
          <p:nvPr/>
        </p:nvSpPr>
        <p:spPr>
          <a:xfrm>
            <a:off x="3115227" y="2720457"/>
            <a:ext cx="532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+++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57.3%</a:t>
            </a:r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1E58DC-7E3D-4C67-A63F-50741BB2C2E6}"/>
              </a:ext>
            </a:extLst>
          </p:cNvPr>
          <p:cNvSpPr txBox="1"/>
          <p:nvPr/>
        </p:nvSpPr>
        <p:spPr>
          <a:xfrm>
            <a:off x="5871972" y="5011267"/>
            <a:ext cx="587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30-39</a:t>
            </a: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16.8%</a:t>
            </a:r>
            <a:endParaRPr lang="ko-KR" altLang="en-US" sz="105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03645A-D2F7-4E6C-AC41-2894ED590DF2}"/>
              </a:ext>
            </a:extLst>
          </p:cNvPr>
          <p:cNvSpPr txBox="1"/>
          <p:nvPr/>
        </p:nvSpPr>
        <p:spPr>
          <a:xfrm>
            <a:off x="6010716" y="4403109"/>
            <a:ext cx="587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40-49</a:t>
            </a: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13.3%</a:t>
            </a:r>
            <a:endParaRPr lang="ko-KR" altLang="en-US" sz="105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B7216A-F926-4D89-90AF-D9D3C7E10806}"/>
              </a:ext>
            </a:extLst>
          </p:cNvPr>
          <p:cNvSpPr txBox="1"/>
          <p:nvPr/>
        </p:nvSpPr>
        <p:spPr>
          <a:xfrm>
            <a:off x="6396505" y="4049159"/>
            <a:ext cx="4860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Etc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5.6%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29145D-900B-42C8-93DC-AFFD846D5610}"/>
              </a:ext>
            </a:extLst>
          </p:cNvPr>
          <p:cNvSpPr txBox="1"/>
          <p:nvPr/>
        </p:nvSpPr>
        <p:spPr>
          <a:xfrm>
            <a:off x="3624842" y="1244773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++++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14.7%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A8938-6606-4AE4-B0D1-218ACB025C9A}"/>
              </a:ext>
            </a:extLst>
          </p:cNvPr>
          <p:cNvSpPr txBox="1"/>
          <p:nvPr/>
        </p:nvSpPr>
        <p:spPr>
          <a:xfrm>
            <a:off x="2381722" y="2028794"/>
            <a:ext cx="532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++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23.8%</a:t>
            </a:r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8A61A0-245F-4ABC-A86C-9CB0BAA8680F}"/>
              </a:ext>
            </a:extLst>
          </p:cNvPr>
          <p:cNvSpPr txBox="1"/>
          <p:nvPr/>
        </p:nvSpPr>
        <p:spPr>
          <a:xfrm>
            <a:off x="2299168" y="136649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unknown</a:t>
            </a:r>
          </a:p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4.2%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9852A8-9823-4383-A12C-D66E084D182D}"/>
              </a:ext>
            </a:extLst>
          </p:cNvPr>
          <p:cNvSpPr txBox="1"/>
          <p:nvPr/>
        </p:nvSpPr>
        <p:spPr>
          <a:xfrm>
            <a:off x="6069537" y="2252985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X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64.3%</a:t>
            </a:r>
            <a:endParaRPr lang="ko-KR" altLang="en-US" sz="1600" dirty="0">
              <a:solidFill>
                <a:schemeClr val="bg1"/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B53D6C-819C-4971-91D6-C9F944EF2925}"/>
              </a:ext>
            </a:extLst>
          </p:cNvPr>
          <p:cNvSpPr txBox="1"/>
          <p:nvPr/>
        </p:nvSpPr>
        <p:spPr>
          <a:xfrm>
            <a:off x="6912071" y="1888174"/>
            <a:ext cx="532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O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35.7%</a:t>
            </a:r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8B535A-81EC-49E6-A3B3-54EDF629B91C}"/>
              </a:ext>
            </a:extLst>
          </p:cNvPr>
          <p:cNvSpPr txBox="1"/>
          <p:nvPr/>
        </p:nvSpPr>
        <p:spPr>
          <a:xfrm>
            <a:off x="6811649" y="5063770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50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63.6%</a:t>
            </a:r>
            <a:endParaRPr lang="ko-KR" altLang="en-US" sz="1600" dirty="0">
              <a:solidFill>
                <a:schemeClr val="bg1"/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pic>
        <p:nvPicPr>
          <p:cNvPr id="46" name="Picture 2" descr="ì²´í¬ì ëí ì´ë¯¸ì§ ê²ìê²°ê³¼">
            <a:extLst>
              <a:ext uri="{FF2B5EF4-FFF2-40B4-BE49-F238E27FC236}">
                <a16:creationId xmlns:a16="http://schemas.microsoft.com/office/drawing/2014/main" id="{8568CC86-BA70-45F0-A795-60150D73E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109" y="3830022"/>
            <a:ext cx="581024" cy="58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ì²´í¬ì ëí ì´ë¯¸ì§ ê²ìê²°ê³¼">
            <a:extLst>
              <a:ext uri="{FF2B5EF4-FFF2-40B4-BE49-F238E27FC236}">
                <a16:creationId xmlns:a16="http://schemas.microsoft.com/office/drawing/2014/main" id="{FC24AB7F-43C0-4AB4-85C7-A18D0AD64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684" y="3953497"/>
            <a:ext cx="581024" cy="58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ì²´í¬ì ëí ì´ë¯¸ì§ ê²ìê²°ê³¼">
            <a:extLst>
              <a:ext uri="{FF2B5EF4-FFF2-40B4-BE49-F238E27FC236}">
                <a16:creationId xmlns:a16="http://schemas.microsoft.com/office/drawing/2014/main" id="{13A533C1-B776-4412-845D-21597C3B0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29" y="1428639"/>
            <a:ext cx="581024" cy="58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19">
            <a:extLst>
              <a:ext uri="{FF2B5EF4-FFF2-40B4-BE49-F238E27FC236}">
                <a16:creationId xmlns:a16="http://schemas.microsoft.com/office/drawing/2014/main" id="{5B6D341D-19FF-3D45-B053-8DACCDA3612C}"/>
              </a:ext>
            </a:extLst>
          </p:cNvPr>
          <p:cNvSpPr txBox="1"/>
          <p:nvPr/>
        </p:nvSpPr>
        <p:spPr>
          <a:xfrm>
            <a:off x="2911643" y="3526992"/>
            <a:ext cx="479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PA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518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4B82C7A9-6E90-C44E-8836-EAADC32ABE34}"/>
              </a:ext>
            </a:extLst>
          </p:cNvPr>
          <p:cNvGraphicFramePr/>
          <p:nvPr>
            <p:extLst/>
          </p:nvPr>
        </p:nvGraphicFramePr>
        <p:xfrm>
          <a:off x="1542556" y="1334785"/>
          <a:ext cx="3180978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20">
            <a:extLst>
              <a:ext uri="{FF2B5EF4-FFF2-40B4-BE49-F238E27FC236}">
                <a16:creationId xmlns:a16="http://schemas.microsoft.com/office/drawing/2014/main" id="{CC61E35F-9A9C-8440-BB93-DE88A9E3AF98}"/>
              </a:ext>
            </a:extLst>
          </p:cNvPr>
          <p:cNvSpPr txBox="1"/>
          <p:nvPr/>
        </p:nvSpPr>
        <p:spPr>
          <a:xfrm>
            <a:off x="2467165" y="3598804"/>
            <a:ext cx="132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한글 패키지</a:t>
            </a: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FA295F73-E524-444F-A335-B294E1CBEEDD}"/>
              </a:ext>
            </a:extLst>
          </p:cNvPr>
          <p:cNvSpPr txBox="1"/>
          <p:nvPr/>
        </p:nvSpPr>
        <p:spPr>
          <a:xfrm>
            <a:off x="2992264" y="2409057"/>
            <a:ext cx="532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X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97.9%</a:t>
            </a:r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7" name="TextBox 38">
            <a:extLst>
              <a:ext uri="{FF2B5EF4-FFF2-40B4-BE49-F238E27FC236}">
                <a16:creationId xmlns:a16="http://schemas.microsoft.com/office/drawing/2014/main" id="{E97B830F-4153-D64A-A993-8313C7ED61FB}"/>
              </a:ext>
            </a:extLst>
          </p:cNvPr>
          <p:cNvSpPr txBox="1"/>
          <p:nvPr/>
        </p:nvSpPr>
        <p:spPr>
          <a:xfrm>
            <a:off x="2442346" y="1230478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O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2.1%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pic>
        <p:nvPicPr>
          <p:cNvPr id="18" name="Picture 2" descr="ì²´í¬ì ëí ì´ë¯¸ì§ ê²ìê²°ê³¼">
            <a:extLst>
              <a:ext uri="{FF2B5EF4-FFF2-40B4-BE49-F238E27FC236}">
                <a16:creationId xmlns:a16="http://schemas.microsoft.com/office/drawing/2014/main" id="{EF7810EA-A8A3-9A4D-805F-74088D366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525" y="1172088"/>
            <a:ext cx="581024" cy="58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96111CB8-2E0D-CA43-BAED-10B3977AFF3E}"/>
              </a:ext>
            </a:extLst>
          </p:cNvPr>
          <p:cNvSpPr txBox="1"/>
          <p:nvPr/>
        </p:nvSpPr>
        <p:spPr>
          <a:xfrm>
            <a:off x="0" y="400282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ㅇㅇㅇ의 희소성</a:t>
            </a: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93A0D3C2-BE04-124F-9E00-59F3941A18A8}"/>
              </a:ext>
            </a:extLst>
          </p:cNvPr>
          <p:cNvGraphicFramePr/>
          <p:nvPr>
            <p:extLst/>
          </p:nvPr>
        </p:nvGraphicFramePr>
        <p:xfrm>
          <a:off x="5198181" y="3926527"/>
          <a:ext cx="3180978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32043BBE-A261-6147-8145-C169F49FE985}"/>
              </a:ext>
            </a:extLst>
          </p:cNvPr>
          <p:cNvGraphicFramePr/>
          <p:nvPr>
            <p:extLst/>
          </p:nvPr>
        </p:nvGraphicFramePr>
        <p:xfrm>
          <a:off x="5198181" y="1333911"/>
          <a:ext cx="3180978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EACD1C6D-9C3B-1D4D-BFA5-C9CC8FDDFA9E}"/>
              </a:ext>
            </a:extLst>
          </p:cNvPr>
          <p:cNvGraphicFramePr/>
          <p:nvPr>
            <p:extLst/>
          </p:nvPr>
        </p:nvGraphicFramePr>
        <p:xfrm>
          <a:off x="1542556" y="3926527"/>
          <a:ext cx="3180978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3" name="TextBox 21">
            <a:extLst>
              <a:ext uri="{FF2B5EF4-FFF2-40B4-BE49-F238E27FC236}">
                <a16:creationId xmlns:a16="http://schemas.microsoft.com/office/drawing/2014/main" id="{64B11776-8D01-4943-B557-33F9B8612CD3}"/>
              </a:ext>
            </a:extLst>
          </p:cNvPr>
          <p:cNvSpPr txBox="1"/>
          <p:nvPr/>
        </p:nvSpPr>
        <p:spPr>
          <a:xfrm>
            <a:off x="6122791" y="6203021"/>
            <a:ext cx="132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자체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케릭터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sp>
        <p:nvSpPr>
          <p:cNvPr id="24" name="TextBox 22">
            <a:extLst>
              <a:ext uri="{FF2B5EF4-FFF2-40B4-BE49-F238E27FC236}">
                <a16:creationId xmlns:a16="http://schemas.microsoft.com/office/drawing/2014/main" id="{79B9CAC9-4BD2-B548-9C21-204D9B75E1A7}"/>
              </a:ext>
            </a:extLst>
          </p:cNvPr>
          <p:cNvSpPr txBox="1"/>
          <p:nvPr/>
        </p:nvSpPr>
        <p:spPr>
          <a:xfrm>
            <a:off x="6349288" y="3597930"/>
            <a:ext cx="111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용기 타입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EA9DFEFA-C3DA-8A48-B56A-283BBCE1E531}"/>
              </a:ext>
            </a:extLst>
          </p:cNvPr>
          <p:cNvSpPr txBox="1"/>
          <p:nvPr/>
        </p:nvSpPr>
        <p:spPr>
          <a:xfrm>
            <a:off x="2507239" y="6203021"/>
            <a:ext cx="1242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안티에이징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sp>
        <p:nvSpPr>
          <p:cNvPr id="26" name="TextBox 39">
            <a:extLst>
              <a:ext uri="{FF2B5EF4-FFF2-40B4-BE49-F238E27FC236}">
                <a16:creationId xmlns:a16="http://schemas.microsoft.com/office/drawing/2014/main" id="{FE0E4FC7-FADB-6A4A-8019-4FF219B68DD3}"/>
              </a:ext>
            </a:extLst>
          </p:cNvPr>
          <p:cNvSpPr txBox="1"/>
          <p:nvPr/>
        </p:nvSpPr>
        <p:spPr>
          <a:xfrm>
            <a:off x="6533959" y="4786798"/>
            <a:ext cx="500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X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100%</a:t>
            </a:r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40">
            <a:extLst>
              <a:ext uri="{FF2B5EF4-FFF2-40B4-BE49-F238E27FC236}">
                <a16:creationId xmlns:a16="http://schemas.microsoft.com/office/drawing/2014/main" id="{805C8F69-1D81-624A-8BCF-BA6CECAEEA17}"/>
              </a:ext>
            </a:extLst>
          </p:cNvPr>
          <p:cNvSpPr txBox="1"/>
          <p:nvPr/>
        </p:nvSpPr>
        <p:spPr>
          <a:xfrm>
            <a:off x="6634624" y="2468732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튜브형</a:t>
            </a:r>
            <a:endParaRPr lang="en-US" altLang="ko-KR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90.2%</a:t>
            </a:r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8" name="TextBox 41">
            <a:extLst>
              <a:ext uri="{FF2B5EF4-FFF2-40B4-BE49-F238E27FC236}">
                <a16:creationId xmlns:a16="http://schemas.microsoft.com/office/drawing/2014/main" id="{5BCDDAD7-50B0-554F-A8EE-E7E52734E63A}"/>
              </a:ext>
            </a:extLst>
          </p:cNvPr>
          <p:cNvSpPr txBox="1"/>
          <p:nvPr/>
        </p:nvSpPr>
        <p:spPr>
          <a:xfrm>
            <a:off x="6938994" y="1196065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팩트형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1.4%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9" name="TextBox 42">
            <a:extLst>
              <a:ext uri="{FF2B5EF4-FFF2-40B4-BE49-F238E27FC236}">
                <a16:creationId xmlns:a16="http://schemas.microsoft.com/office/drawing/2014/main" id="{065FF0B9-0122-EE4E-98EE-3E185530484B}"/>
              </a:ext>
            </a:extLst>
          </p:cNvPr>
          <p:cNvSpPr txBox="1"/>
          <p:nvPr/>
        </p:nvSpPr>
        <p:spPr>
          <a:xfrm>
            <a:off x="5859551" y="1150191"/>
            <a:ext cx="752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펌프형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7.7%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sp>
        <p:nvSpPr>
          <p:cNvPr id="30" name="TextBox 43">
            <a:extLst>
              <a:ext uri="{FF2B5EF4-FFF2-40B4-BE49-F238E27FC236}">
                <a16:creationId xmlns:a16="http://schemas.microsoft.com/office/drawing/2014/main" id="{F4269901-F9C2-D54B-A1D4-C8907F8E0CFC}"/>
              </a:ext>
            </a:extLst>
          </p:cNvPr>
          <p:cNvSpPr txBox="1"/>
          <p:nvPr/>
        </p:nvSpPr>
        <p:spPr>
          <a:xfrm>
            <a:off x="3041807" y="4245679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O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19.6%</a:t>
            </a:r>
            <a:endParaRPr lang="ko-KR" altLang="en-US" sz="1600" dirty="0">
              <a:solidFill>
                <a:schemeClr val="bg1"/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sp>
        <p:nvSpPr>
          <p:cNvPr id="31" name="TextBox 44">
            <a:extLst>
              <a:ext uri="{FF2B5EF4-FFF2-40B4-BE49-F238E27FC236}">
                <a16:creationId xmlns:a16="http://schemas.microsoft.com/office/drawing/2014/main" id="{29072552-920F-1F45-9B5F-38607D4E0944}"/>
              </a:ext>
            </a:extLst>
          </p:cNvPr>
          <p:cNvSpPr txBox="1"/>
          <p:nvPr/>
        </p:nvSpPr>
        <p:spPr>
          <a:xfrm>
            <a:off x="3005571" y="5168915"/>
            <a:ext cx="532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X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80.4%</a:t>
            </a:r>
            <a:endParaRPr lang="ko-KR" altLang="en-US" sz="1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2" name="Picture 2" descr="ì²´í¬ì ëí ì´ë¯¸ì§ ê²ìê²°ê³¼">
            <a:extLst>
              <a:ext uri="{FF2B5EF4-FFF2-40B4-BE49-F238E27FC236}">
                <a16:creationId xmlns:a16="http://schemas.microsoft.com/office/drawing/2014/main" id="{91A29D2C-BB1B-534E-A61E-2DCD371B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295" y="3955167"/>
            <a:ext cx="581024" cy="58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ì²´í¬ì ëí ì´ë¯¸ì§ ê²ìê²°ê³¼">
            <a:extLst>
              <a:ext uri="{FF2B5EF4-FFF2-40B4-BE49-F238E27FC236}">
                <a16:creationId xmlns:a16="http://schemas.microsoft.com/office/drawing/2014/main" id="{95A48176-C953-1A4B-997A-6373A768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962" y="1252097"/>
            <a:ext cx="581024" cy="58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56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74597E-3F2B-4903-A98A-6DC62DED2FE7}"/>
              </a:ext>
            </a:extLst>
          </p:cNvPr>
          <p:cNvSpPr txBox="1"/>
          <p:nvPr/>
        </p:nvSpPr>
        <p:spPr>
          <a:xfrm>
            <a:off x="0" y="400282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가격 결정 과정 </a:t>
            </a:r>
            <a:r>
              <a:rPr lang="en-US" altLang="ko-KR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#1_</a:t>
            </a: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 분석 결과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18FFB5-926E-E14C-A73E-A6C437997D15}"/>
              </a:ext>
            </a:extLst>
          </p:cNvPr>
          <p:cNvGrpSpPr/>
          <p:nvPr/>
        </p:nvGrpSpPr>
        <p:grpSpPr>
          <a:xfrm>
            <a:off x="528209" y="1556161"/>
            <a:ext cx="8849583" cy="3806552"/>
            <a:chOff x="513942" y="1556161"/>
            <a:chExt cx="8849583" cy="380655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E1AFED-073B-468E-8909-16DB362FE337}"/>
                </a:ext>
              </a:extLst>
            </p:cNvPr>
            <p:cNvSpPr txBox="1"/>
            <p:nvPr/>
          </p:nvSpPr>
          <p:spPr>
            <a:xfrm>
              <a:off x="4167058" y="1556161"/>
              <a:ext cx="9589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YDIYGO350" panose="02030504000101010101" pitchFamily="18" charset="-127"/>
                  <a:ea typeface="YDIYGO350" panose="02030504000101010101" pitchFamily="18" charset="-127"/>
                </a:rPr>
                <a:t>KNN</a:t>
              </a:r>
              <a:endParaRPr lang="ko-KR" altLang="en-US" sz="2800" dirty="0">
                <a:latin typeface="YDIYGO350" panose="02030504000101010101" pitchFamily="18" charset="-127"/>
                <a:ea typeface="YDIYGO350" panose="02030504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13E8BE-C2CD-427A-A355-FF6AB82E968B}"/>
                </a:ext>
              </a:extLst>
            </p:cNvPr>
            <p:cNvSpPr txBox="1"/>
            <p:nvPr/>
          </p:nvSpPr>
          <p:spPr>
            <a:xfrm>
              <a:off x="6769087" y="1556161"/>
              <a:ext cx="21659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latin typeface="YDIYGO350" panose="02030504000101010101" pitchFamily="18" charset="-127"/>
                  <a:ea typeface="YDIYGO350" panose="02030504000101010101" pitchFamily="18" charset="-127"/>
                </a:rPr>
                <a:t>나이브베이즈</a:t>
              </a:r>
              <a:endParaRPr lang="ko-KR" altLang="en-US" sz="2800" dirty="0">
                <a:latin typeface="YDIYGO350" panose="02030504000101010101" pitchFamily="18" charset="-127"/>
                <a:ea typeface="YDIYGO350" panose="0203050400010101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00C98C-2A14-43FE-ADB8-26ACFB1B367C}"/>
                </a:ext>
              </a:extLst>
            </p:cNvPr>
            <p:cNvSpPr txBox="1"/>
            <p:nvPr/>
          </p:nvSpPr>
          <p:spPr>
            <a:xfrm>
              <a:off x="513942" y="2068780"/>
              <a:ext cx="16161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YDIYGO350" panose="02030504000101010101" pitchFamily="18" charset="-127"/>
                  <a:ea typeface="YDIYGO350" panose="02030504000101010101" pitchFamily="18" charset="-127"/>
                </a:rPr>
                <a:t>정가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2A78BE-990D-4CDC-A716-1A65DA2A3756}"/>
                </a:ext>
              </a:extLst>
            </p:cNvPr>
            <p:cNvSpPr txBox="1"/>
            <p:nvPr/>
          </p:nvSpPr>
          <p:spPr>
            <a:xfrm>
              <a:off x="3165182" y="3453290"/>
              <a:ext cx="29626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25,000 ~ 27,999</a:t>
              </a:r>
              <a:endPara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B75B50-524F-45D0-BBD6-507EA7C0B50F}"/>
                </a:ext>
              </a:extLst>
            </p:cNvPr>
            <p:cNvSpPr txBox="1"/>
            <p:nvPr/>
          </p:nvSpPr>
          <p:spPr>
            <a:xfrm>
              <a:off x="513942" y="2761458"/>
              <a:ext cx="22108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YDIYGO350" panose="02030504000101010101" pitchFamily="18" charset="-127"/>
                  <a:ea typeface="YDIYGO350" panose="02030504000101010101" pitchFamily="18" charset="-127"/>
                </a:rPr>
                <a:t>정가 중간 값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A0AC88-B48C-4D62-B69E-A66FF81B082E}"/>
                </a:ext>
              </a:extLst>
            </p:cNvPr>
            <p:cNvSpPr txBox="1"/>
            <p:nvPr/>
          </p:nvSpPr>
          <p:spPr>
            <a:xfrm>
              <a:off x="513942" y="3454136"/>
              <a:ext cx="11753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latin typeface="YDIYGO350" panose="02030504000101010101" pitchFamily="18" charset="-127"/>
                  <a:ea typeface="YDIYGO350" panose="02030504000101010101" pitchFamily="18" charset="-127"/>
                </a:rPr>
                <a:t>판매가</a:t>
              </a:r>
              <a:endParaRPr lang="ko-KR" altLang="en-US" sz="2800" dirty="0">
                <a:latin typeface="YDIYGO350" panose="02030504000101010101" pitchFamily="18" charset="-127"/>
                <a:ea typeface="YDIYGO350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89CCE4-BD7E-42FE-A9B1-6980E04A1F0A}"/>
                </a:ext>
              </a:extLst>
            </p:cNvPr>
            <p:cNvSpPr txBox="1"/>
            <p:nvPr/>
          </p:nvSpPr>
          <p:spPr>
            <a:xfrm>
              <a:off x="513942" y="4146815"/>
              <a:ext cx="2416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YDIYGO350" panose="02030504000101010101" pitchFamily="18" charset="-127"/>
                  <a:ea typeface="YDIYGO350" panose="02030504000101010101" pitchFamily="18" charset="-127"/>
                </a:rPr>
                <a:t>판매가 중간 값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39F626C-B132-4D02-853A-6CE9F5BC5EB3}"/>
                </a:ext>
              </a:extLst>
            </p:cNvPr>
            <p:cNvSpPr/>
            <p:nvPr/>
          </p:nvSpPr>
          <p:spPr>
            <a:xfrm>
              <a:off x="3165182" y="4146815"/>
              <a:ext cx="13195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C00000"/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27,500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60FA9C1-577E-4A99-AAF4-CBA1FB8CF265}"/>
                </a:ext>
              </a:extLst>
            </p:cNvPr>
            <p:cNvSpPr/>
            <p:nvPr/>
          </p:nvSpPr>
          <p:spPr>
            <a:xfrm>
              <a:off x="3165182" y="2066242"/>
              <a:ext cx="296267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30,000 ~ 39,999</a:t>
              </a:r>
              <a:endPara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188FEF8-9835-41FA-B441-E46A2CBEC006}"/>
                </a:ext>
              </a:extLst>
            </p:cNvPr>
            <p:cNvSpPr/>
            <p:nvPr/>
          </p:nvSpPr>
          <p:spPr>
            <a:xfrm>
              <a:off x="3165182" y="2759766"/>
              <a:ext cx="12859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35,000</a:t>
              </a:r>
              <a:endPara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9012331-5FF8-4D4B-8E4A-69A9E4C92C1D}"/>
                </a:ext>
              </a:extLst>
            </p:cNvPr>
            <p:cNvSpPr/>
            <p:nvPr/>
          </p:nvSpPr>
          <p:spPr>
            <a:xfrm>
              <a:off x="6400854" y="2073337"/>
              <a:ext cx="296267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39,500 ~ 46,100</a:t>
              </a:r>
              <a:endPara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750DFF8-4934-4CA8-81FC-6076F7A7A09E}"/>
                </a:ext>
              </a:extLst>
            </p:cNvPr>
            <p:cNvSpPr/>
            <p:nvPr/>
          </p:nvSpPr>
          <p:spPr>
            <a:xfrm>
              <a:off x="6370741" y="2764496"/>
              <a:ext cx="12859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42,800</a:t>
              </a:r>
              <a:endPara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9C0B6C3-7165-4A2F-88A0-5A9029BF7931}"/>
                </a:ext>
              </a:extLst>
            </p:cNvPr>
            <p:cNvSpPr/>
            <p:nvPr/>
          </p:nvSpPr>
          <p:spPr>
            <a:xfrm>
              <a:off x="6370741" y="3455655"/>
              <a:ext cx="296267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26,300 ~ 29,200</a:t>
              </a:r>
              <a:endPara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3FA4D26-9055-4EE2-B1C5-642A8469CF95}"/>
                </a:ext>
              </a:extLst>
            </p:cNvPr>
            <p:cNvSpPr/>
            <p:nvPr/>
          </p:nvSpPr>
          <p:spPr>
            <a:xfrm>
              <a:off x="6370741" y="4146815"/>
              <a:ext cx="13195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srgbClr val="C00000"/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27,750</a:t>
              </a:r>
              <a:endParaRPr lang="ko-KR" altLang="en-US" sz="28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F99411-F240-4FB4-A629-2AF8FBD7659A}"/>
                </a:ext>
              </a:extLst>
            </p:cNvPr>
            <p:cNvSpPr txBox="1"/>
            <p:nvPr/>
          </p:nvSpPr>
          <p:spPr>
            <a:xfrm>
              <a:off x="513942" y="4839493"/>
              <a:ext cx="11753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latin typeface="YDIYGO350" panose="02030504000101010101" pitchFamily="18" charset="-127"/>
                  <a:ea typeface="YDIYGO350" panose="02030504000101010101" pitchFamily="18" charset="-127"/>
                </a:rPr>
                <a:t>신뢰도</a:t>
              </a:r>
              <a:endParaRPr lang="ko-KR" altLang="en-US" sz="2800" dirty="0">
                <a:latin typeface="YDIYGO350" panose="02030504000101010101" pitchFamily="18" charset="-127"/>
                <a:ea typeface="YDIYGO350" panose="0203050400010101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CD748F-E0AC-42EE-BE61-D748AE6333E4}"/>
                </a:ext>
              </a:extLst>
            </p:cNvPr>
            <p:cNvSpPr txBox="1"/>
            <p:nvPr/>
          </p:nvSpPr>
          <p:spPr>
            <a:xfrm>
              <a:off x="6370741" y="4839493"/>
              <a:ext cx="8675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88%</a:t>
              </a:r>
              <a:endPara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FA9A7B-9933-4E95-AAAC-4BDEC0794CD9}"/>
                </a:ext>
              </a:extLst>
            </p:cNvPr>
            <p:cNvSpPr txBox="1"/>
            <p:nvPr/>
          </p:nvSpPr>
          <p:spPr>
            <a:xfrm>
              <a:off x="3165182" y="4839493"/>
              <a:ext cx="8675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70%</a:t>
              </a:r>
              <a:endPara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225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3">
            <a:extLst>
              <a:ext uri="{FF2B5EF4-FFF2-40B4-BE49-F238E27FC236}">
                <a16:creationId xmlns:a16="http://schemas.microsoft.com/office/drawing/2014/main" id="{324C25CB-AD52-FE42-A9FE-F57B06E0B592}"/>
              </a:ext>
            </a:extLst>
          </p:cNvPr>
          <p:cNvSpPr txBox="1"/>
          <p:nvPr/>
        </p:nvSpPr>
        <p:spPr>
          <a:xfrm>
            <a:off x="0" y="400282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가격 결정 과정</a:t>
            </a:r>
            <a:r>
              <a:rPr lang="en-US" altLang="ko-KR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#2_</a:t>
            </a: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 </a:t>
            </a:r>
            <a:r>
              <a:rPr lang="en-US" altLang="ko-KR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EVE Model</a:t>
            </a:r>
            <a:endParaRPr lang="ko-KR" altLang="en-US" sz="2400" dirty="0"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4E8A597-60F3-B449-AD75-82D78F4E9813}"/>
              </a:ext>
            </a:extLst>
          </p:cNvPr>
          <p:cNvCxnSpPr>
            <a:cxnSpLocks/>
          </p:cNvCxnSpPr>
          <p:nvPr/>
        </p:nvCxnSpPr>
        <p:spPr>
          <a:xfrm>
            <a:off x="4953000" y="1317823"/>
            <a:ext cx="0" cy="3236924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상자 18">
            <a:extLst>
              <a:ext uri="{FF2B5EF4-FFF2-40B4-BE49-F238E27FC236}">
                <a16:creationId xmlns:a16="http://schemas.microsoft.com/office/drawing/2014/main" id="{C3173E21-86F2-2940-9894-4A9E0FA25DEA}"/>
              </a:ext>
            </a:extLst>
          </p:cNvPr>
          <p:cNvSpPr txBox="1"/>
          <p:nvPr/>
        </p:nvSpPr>
        <p:spPr>
          <a:xfrm>
            <a:off x="0" y="1645629"/>
            <a:ext cx="49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dirty="0">
                <a:latin typeface="YDIYGO350" panose="02030504000101010101" pitchFamily="18" charset="-127"/>
                <a:ea typeface="YDIYGO350" panose="02030504000101010101" pitchFamily="18" charset="-127"/>
              </a:rPr>
              <a:t>가격 </a:t>
            </a:r>
            <a:r>
              <a:rPr kumimoji="1" lang="ko-KR" altLang="en-US" sz="40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인상</a:t>
            </a:r>
            <a:r>
              <a:rPr kumimoji="1" lang="ko-KR" altLang="en-US" sz="4000" dirty="0">
                <a:latin typeface="YDIYGO350" panose="02030504000101010101" pitchFamily="18" charset="-127"/>
                <a:ea typeface="YDIYGO350" panose="02030504000101010101" pitchFamily="18" charset="-127"/>
              </a:rPr>
              <a:t> 근거</a:t>
            </a:r>
          </a:p>
        </p:txBody>
      </p:sp>
      <p:sp>
        <p:nvSpPr>
          <p:cNvPr id="20" name="텍스트상자 19">
            <a:extLst>
              <a:ext uri="{FF2B5EF4-FFF2-40B4-BE49-F238E27FC236}">
                <a16:creationId xmlns:a16="http://schemas.microsoft.com/office/drawing/2014/main" id="{32E00436-3126-2C40-9ADC-B5EB2259E5E9}"/>
              </a:ext>
            </a:extLst>
          </p:cNvPr>
          <p:cNvSpPr txBox="1"/>
          <p:nvPr/>
        </p:nvSpPr>
        <p:spPr>
          <a:xfrm>
            <a:off x="4953000" y="1645629"/>
            <a:ext cx="49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dirty="0">
                <a:latin typeface="YDIYGO350" panose="02030504000101010101" pitchFamily="18" charset="-127"/>
                <a:ea typeface="YDIYGO350" panose="02030504000101010101" pitchFamily="18" charset="-127"/>
              </a:rPr>
              <a:t>가격 </a:t>
            </a:r>
            <a:r>
              <a:rPr kumimoji="1" lang="ko-KR" altLang="en-US" sz="4000" dirty="0">
                <a:solidFill>
                  <a:srgbClr val="0070C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인하</a:t>
            </a:r>
            <a:r>
              <a:rPr kumimoji="1" lang="ko-KR" altLang="en-US" sz="4000" dirty="0">
                <a:latin typeface="YDIYGO350" panose="02030504000101010101" pitchFamily="18" charset="-127"/>
                <a:ea typeface="YDIYGO350" panose="02030504000101010101" pitchFamily="18" charset="-127"/>
              </a:rPr>
              <a:t> 근거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731723-462B-6F47-9A2E-6DD8927445B5}"/>
              </a:ext>
            </a:extLst>
          </p:cNvPr>
          <p:cNvSpPr/>
          <p:nvPr/>
        </p:nvSpPr>
        <p:spPr>
          <a:xfrm>
            <a:off x="12700" y="2710052"/>
            <a:ext cx="4953000" cy="15040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보습 효과 탁월</a:t>
            </a:r>
            <a:endParaRPr kumimoji="1"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안티에이징 효과 </a:t>
            </a:r>
            <a:endParaRPr kumimoji="1"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튜브타입보다 위생적인 펌프 타입</a:t>
            </a:r>
            <a:endParaRPr kumimoji="1"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YDIYGO330" panose="02030504000101010101" pitchFamily="18" charset="-127"/>
              <a:ea typeface="YDIYGO330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6754C3-0378-B64A-AC7A-19EF0658700D}"/>
              </a:ext>
            </a:extLst>
          </p:cNvPr>
          <p:cNvSpPr/>
          <p:nvPr/>
        </p:nvSpPr>
        <p:spPr>
          <a:xfrm>
            <a:off x="4953000" y="2710052"/>
            <a:ext cx="4940301" cy="1504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미백 효과 없음</a:t>
            </a:r>
            <a:endParaRPr kumimoji="1"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인지도 부족</a:t>
            </a:r>
            <a:endParaRPr kumimoji="1"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케릭터와 기능성의 상반된 이미지</a:t>
            </a:r>
            <a:endParaRPr kumimoji="1"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YDIYGO330" panose="02030504000101010101" pitchFamily="18" charset="-127"/>
              <a:ea typeface="YDIYGO330" panose="02030504000101010101" pitchFamily="18" charset="-127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B36DF6CF-469D-5A47-81F2-B940D5AD7DCB}"/>
              </a:ext>
            </a:extLst>
          </p:cNvPr>
          <p:cNvSpPr txBox="1"/>
          <p:nvPr/>
        </p:nvSpPr>
        <p:spPr>
          <a:xfrm>
            <a:off x="0" y="5614474"/>
            <a:ext cx="990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❋ 제품의 경제적 가치는 경쟁제품의 가격에 당사 제품을 이용함으로써 추가적으로 연결되는 이득</a:t>
            </a:r>
            <a:r>
              <a:rPr lang="en-US" altLang="ko-KR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+</a:t>
            </a:r>
            <a:r>
              <a:rPr lang="ko-KR" altLang="en-US" sz="1600" dirty="0">
                <a:latin typeface="YDIYGO330" panose="02030504000101010101" pitchFamily="18" charset="-127"/>
                <a:ea typeface="YDIYGO330" panose="02030504000101010101" pitchFamily="18" charset="-127"/>
              </a:rPr>
              <a:t>손실</a:t>
            </a:r>
          </a:p>
        </p:txBody>
      </p:sp>
    </p:spTree>
    <p:extLst>
      <p:ext uri="{BB962C8B-B14F-4D97-AF65-F5344CB8AC3E}">
        <p14:creationId xmlns:p14="http://schemas.microsoft.com/office/powerpoint/2010/main" val="2323008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512E08-24F0-FA40-B013-F2BE0C683C4A}"/>
              </a:ext>
            </a:extLst>
          </p:cNvPr>
          <p:cNvSpPr txBox="1"/>
          <p:nvPr/>
        </p:nvSpPr>
        <p:spPr>
          <a:xfrm>
            <a:off x="0" y="374882"/>
            <a:ext cx="990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YDIYGO350" panose="02030504000101010101" pitchFamily="18" charset="-127"/>
                <a:ea typeface="YDIYGO350" panose="02030504000101010101" pitchFamily="18" charset="-127"/>
              </a:rPr>
              <a:t>결론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547C1B-7B1C-2948-83AE-DE8EBE626684}"/>
              </a:ext>
            </a:extLst>
          </p:cNvPr>
          <p:cNvGrpSpPr/>
          <p:nvPr/>
        </p:nvGrpSpPr>
        <p:grpSpPr>
          <a:xfrm>
            <a:off x="1251201" y="1130300"/>
            <a:ext cx="7403599" cy="3048000"/>
            <a:chOff x="787400" y="1257300"/>
            <a:chExt cx="2413000" cy="3048000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D0419631-64CF-724C-AE9A-4B7A167A26DB}"/>
                </a:ext>
              </a:extLst>
            </p:cNvPr>
            <p:cNvSpPr/>
            <p:nvPr/>
          </p:nvSpPr>
          <p:spPr>
            <a:xfrm>
              <a:off x="787400" y="1257300"/>
              <a:ext cx="2413000" cy="3048000"/>
            </a:xfrm>
            <a:prstGeom prst="roundRect">
              <a:avLst>
                <a:gd name="adj" fmla="val 932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noFill/>
              </a:endParaRP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614FCCDA-055A-7846-A24E-407B5A0AFB7A}"/>
                </a:ext>
              </a:extLst>
            </p:cNvPr>
            <p:cNvSpPr/>
            <p:nvPr/>
          </p:nvSpPr>
          <p:spPr>
            <a:xfrm>
              <a:off x="787400" y="1257300"/>
              <a:ext cx="2413000" cy="711200"/>
            </a:xfrm>
            <a:prstGeom prst="roundRect">
              <a:avLst>
                <a:gd name="adj" fmla="val 932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dirty="0">
                  <a:solidFill>
                    <a:srgbClr val="C00000"/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데이터 분석 결과</a:t>
              </a:r>
            </a:p>
          </p:txBody>
        </p:sp>
      </p:grpSp>
      <p:sp>
        <p:nvSpPr>
          <p:cNvPr id="14" name="텍스트상자 13">
            <a:extLst>
              <a:ext uri="{FF2B5EF4-FFF2-40B4-BE49-F238E27FC236}">
                <a16:creationId xmlns:a16="http://schemas.microsoft.com/office/drawing/2014/main" id="{C7F4EDED-8A91-EF48-9A21-A306626C94B4}"/>
              </a:ext>
            </a:extLst>
          </p:cNvPr>
          <p:cNvSpPr txBox="1"/>
          <p:nvPr/>
        </p:nvSpPr>
        <p:spPr>
          <a:xfrm>
            <a:off x="1251202" y="2602478"/>
            <a:ext cx="7403599" cy="115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YDIYGO330" panose="02030504000101010101" pitchFamily="18" charset="-127"/>
                <a:ea typeface="YDIYGO330" panose="02030504000101010101" pitchFamily="18" charset="-127"/>
              </a:rPr>
              <a:t>정가 </a:t>
            </a:r>
            <a:r>
              <a:rPr kumimoji="1" lang="en-US" altLang="ko-KR" sz="2400" dirty="0">
                <a:latin typeface="YDIYGO330" panose="02030504000101010101" pitchFamily="18" charset="-127"/>
                <a:ea typeface="YDIYGO330" panose="02030504000101010101" pitchFamily="18" charset="-127"/>
              </a:rPr>
              <a:t>38,900</a:t>
            </a:r>
            <a:r>
              <a:rPr kumimoji="1" lang="ko-KR" altLang="en-US" sz="2400" dirty="0">
                <a:latin typeface="YDIYGO330" panose="02030504000101010101" pitchFamily="18" charset="-127"/>
                <a:ea typeface="YDIYGO330" panose="02030504000101010101" pitchFamily="18" charset="-127"/>
              </a:rPr>
              <a:t>원</a:t>
            </a:r>
            <a:endParaRPr kumimoji="1" lang="en-US" altLang="ko-KR" sz="2400" dirty="0"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YDIYGO330" panose="02030504000101010101" pitchFamily="18" charset="-127"/>
                <a:ea typeface="YDIYGO330" panose="02030504000101010101" pitchFamily="18" charset="-127"/>
              </a:rPr>
              <a:t>판매가 </a:t>
            </a:r>
            <a:r>
              <a:rPr kumimoji="1" lang="en-US" altLang="ko-KR" sz="2400" dirty="0">
                <a:latin typeface="YDIYGO330" panose="02030504000101010101" pitchFamily="18" charset="-127"/>
                <a:ea typeface="YDIYGO330" panose="02030504000101010101" pitchFamily="18" charset="-127"/>
              </a:rPr>
              <a:t>27,600</a:t>
            </a:r>
            <a:r>
              <a:rPr kumimoji="1" lang="ko-KR" altLang="en-US" sz="2400" dirty="0">
                <a:latin typeface="YDIYGO330" panose="02030504000101010101" pitchFamily="18" charset="-127"/>
                <a:ea typeface="YDIYGO330" panose="02030504000101010101" pitchFamily="18" charset="-127"/>
              </a:rPr>
              <a:t>원 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E079DB-087C-3C43-87FF-7ABD0A343E46}"/>
              </a:ext>
            </a:extLst>
          </p:cNvPr>
          <p:cNvSpPr/>
          <p:nvPr/>
        </p:nvSpPr>
        <p:spPr>
          <a:xfrm>
            <a:off x="1251201" y="1891278"/>
            <a:ext cx="7403599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latin typeface="YDIYGO350" panose="02030504000101010101" pitchFamily="18" charset="-127"/>
                <a:ea typeface="YDIYGO350" panose="02030504000101010101" pitchFamily="18" charset="-127"/>
              </a:rPr>
              <a:t>분석 결과 가격</a:t>
            </a:r>
            <a:endParaRPr kumimoji="1" lang="en-US" altLang="ko-KR" sz="2800" dirty="0"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sp>
        <p:nvSpPr>
          <p:cNvPr id="28" name="사각형: 둥근 모서리 25">
            <a:extLst>
              <a:ext uri="{FF2B5EF4-FFF2-40B4-BE49-F238E27FC236}">
                <a16:creationId xmlns:a16="http://schemas.microsoft.com/office/drawing/2014/main" id="{9B168D53-143A-D842-9AA5-209984730BBB}"/>
              </a:ext>
            </a:extLst>
          </p:cNvPr>
          <p:cNvSpPr/>
          <p:nvPr/>
        </p:nvSpPr>
        <p:spPr>
          <a:xfrm>
            <a:off x="1251200" y="5202440"/>
            <a:ext cx="7403599" cy="785925"/>
          </a:xfrm>
          <a:prstGeom prst="roundRect">
            <a:avLst>
              <a:gd name="adj" fmla="val 582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판매가 제안 </a:t>
            </a:r>
            <a:r>
              <a:rPr lang="en-US" altLang="ko-KR" sz="28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:</a:t>
            </a:r>
            <a:r>
              <a:rPr lang="ko-KR" altLang="en-US" sz="28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 </a:t>
            </a:r>
            <a:r>
              <a:rPr lang="en-US" altLang="ko-KR" sz="28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27,600</a:t>
            </a:r>
            <a:r>
              <a:rPr lang="ko-KR" altLang="en-US" sz="28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원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4885406-D620-0246-A829-5F815CDC6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31466" y="2725078"/>
            <a:ext cx="565237" cy="402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74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51BDF9-45F9-AB4A-94AF-16EC9C0CA4E6}"/>
              </a:ext>
            </a:extLst>
          </p:cNvPr>
          <p:cNvSpPr txBox="1"/>
          <p:nvPr/>
        </p:nvSpPr>
        <p:spPr>
          <a:xfrm>
            <a:off x="0" y="548597"/>
            <a:ext cx="990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YDIYGO350" panose="02030504000101010101" pitchFamily="18" charset="-127"/>
                <a:ea typeface="YDIYGO350" panose="02030504000101010101" pitchFamily="18" charset="-127"/>
              </a:rPr>
              <a:t>의의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96C11383-DE87-0846-B8BA-382278096E90}"/>
              </a:ext>
            </a:extLst>
          </p:cNvPr>
          <p:cNvSpPr txBox="1"/>
          <p:nvPr/>
        </p:nvSpPr>
        <p:spPr>
          <a:xfrm>
            <a:off x="1076739" y="2274838"/>
            <a:ext cx="77525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무에서 유를 창조해야 했던 프로젝트</a:t>
            </a:r>
            <a:endParaRPr lang="en-US" altLang="ko-KR" sz="2400" dirty="0">
              <a:latin typeface="YDIYGO350" panose="02030504000101010101" pitchFamily="18" charset="-127"/>
              <a:ea typeface="YDIYGO350" panose="02030504000101010101" pitchFamily="18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기업 내부의 생각을 데이터 분석으로 확인 시켜준 사례</a:t>
            </a:r>
            <a:endParaRPr lang="en-US" altLang="ko-KR" sz="2400" dirty="0">
              <a:latin typeface="YDIYGO350" panose="02030504000101010101" pitchFamily="18" charset="-127"/>
              <a:ea typeface="YDIYGO350" panose="02030504000101010101" pitchFamily="18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협업의 중요성</a:t>
            </a:r>
          </a:p>
        </p:txBody>
      </p:sp>
    </p:spTree>
    <p:extLst>
      <p:ext uri="{BB962C8B-B14F-4D97-AF65-F5344CB8AC3E}">
        <p14:creationId xmlns:p14="http://schemas.microsoft.com/office/powerpoint/2010/main" val="1332997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CA44B7F3-4F7E-E746-B386-815D3FB84D27}"/>
              </a:ext>
            </a:extLst>
          </p:cNvPr>
          <p:cNvSpPr txBox="1"/>
          <p:nvPr/>
        </p:nvSpPr>
        <p:spPr>
          <a:xfrm>
            <a:off x="497711" y="659756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학원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F42B5C-6099-9244-A7C3-F1BC9FDB220B}"/>
              </a:ext>
            </a:extLst>
          </p:cNvPr>
          <p:cNvSpPr/>
          <p:nvPr/>
        </p:nvSpPr>
        <p:spPr>
          <a:xfrm>
            <a:off x="802889" y="3935917"/>
            <a:ext cx="2966224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국가기간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·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전략산업 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직종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전문 훈련 기관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0D1E03-9938-4545-9BD9-9271BE098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11" y="2043155"/>
            <a:ext cx="3593170" cy="187082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18A877C-2C4B-0946-88C5-7FFEC1D6D0EE}"/>
              </a:ext>
            </a:extLst>
          </p:cNvPr>
          <p:cNvGrpSpPr/>
          <p:nvPr/>
        </p:nvGrpSpPr>
        <p:grpSpPr>
          <a:xfrm>
            <a:off x="4520104" y="2043155"/>
            <a:ext cx="4816086" cy="2945358"/>
            <a:chOff x="497711" y="1730921"/>
            <a:chExt cx="4816086" cy="2945358"/>
          </a:xfrm>
        </p:grpSpPr>
        <p:sp>
          <p:nvSpPr>
            <p:cNvPr id="8" name="텍스트상자 7">
              <a:extLst>
                <a:ext uri="{FF2B5EF4-FFF2-40B4-BE49-F238E27FC236}">
                  <a16:creationId xmlns:a16="http://schemas.microsoft.com/office/drawing/2014/main" id="{D8DAC382-271A-A446-B72A-419D54224A62}"/>
                </a:ext>
              </a:extLst>
            </p:cNvPr>
            <p:cNvSpPr txBox="1"/>
            <p:nvPr/>
          </p:nvSpPr>
          <p:spPr>
            <a:xfrm>
              <a:off x="497711" y="1730921"/>
              <a:ext cx="1101584" cy="2945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ko-KR" altLang="en-US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훈련 과정</a:t>
              </a:r>
              <a:endPara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kumimoji="1" lang="ko-KR" altLang="en-US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교육 일정</a:t>
              </a:r>
              <a:endPara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kumimoji="1" lang="ko-KR" altLang="en-US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교육 시간</a:t>
              </a:r>
              <a:endPara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kumimoji="1" lang="ko-KR" altLang="en-US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교육 내용</a:t>
              </a:r>
              <a:endPara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endPara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kumimoji="1" lang="ko-KR" altLang="en-US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활용 도구</a:t>
              </a:r>
            </a:p>
          </p:txBody>
        </p:sp>
        <p:sp>
          <p:nvSpPr>
            <p:cNvPr id="9" name="텍스트상자 8">
              <a:extLst>
                <a:ext uri="{FF2B5EF4-FFF2-40B4-BE49-F238E27FC236}">
                  <a16:creationId xmlns:a16="http://schemas.microsoft.com/office/drawing/2014/main" id="{05EE8E88-0A52-A842-B688-BA4E36920992}"/>
                </a:ext>
              </a:extLst>
            </p:cNvPr>
            <p:cNvSpPr txBox="1"/>
            <p:nvPr/>
          </p:nvSpPr>
          <p:spPr>
            <a:xfrm>
              <a:off x="1974421" y="1766396"/>
              <a:ext cx="3339376" cy="2893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파이썬과 </a:t>
              </a:r>
              <a:r>
                <a:rPr lang="en-US" altLang="ko-KR" sz="1600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R </a:t>
              </a:r>
              <a:r>
                <a:rPr lang="ko-KR" altLang="en-US" sz="1600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을 활용한 </a:t>
              </a:r>
              <a:endParaRPr lang="en-US" altLang="ko-KR" sz="16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600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빅데이터 머신러닝 전문가 양성 과정</a:t>
              </a:r>
              <a:endParaRPr lang="en-US" altLang="ko-KR" sz="16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17.</a:t>
              </a: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</a:t>
              </a: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11.</a:t>
              </a: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</a:t>
              </a: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3</a:t>
              </a: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</a:t>
              </a: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–</a:t>
              </a: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</a:t>
              </a: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18.</a:t>
              </a: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</a:t>
              </a: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5.</a:t>
              </a: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</a:t>
              </a: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3</a:t>
              </a: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</a:t>
              </a: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(6</a:t>
              </a: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개월</a:t>
              </a: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)</a:t>
              </a:r>
            </a:p>
            <a:p>
              <a:pPr>
                <a:lnSpc>
                  <a:spcPct val="130000"/>
                </a:lnSpc>
              </a:pP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09:30</a:t>
              </a: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</a:t>
              </a: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–</a:t>
              </a: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</a:t>
              </a: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18:30</a:t>
              </a: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</a:t>
              </a: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(992</a:t>
              </a: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시간</a:t>
              </a: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)</a:t>
              </a:r>
            </a:p>
            <a:p>
              <a:pPr>
                <a:lnSpc>
                  <a:spcPct val="130000"/>
                </a:lnSpc>
              </a:pPr>
              <a:r>
                <a:rPr kumimoji="1" lang="ko-KR" altLang="en-US" dirty="0">
                  <a:solidFill>
                    <a:srgbClr val="C00000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데이터베이스</a:t>
              </a: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구축 </a:t>
              </a: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•</a:t>
              </a: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저장 </a:t>
              </a: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•</a:t>
              </a: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조회</a:t>
              </a:r>
              <a:endParaRPr kumimoji="1" lang="en-US" altLang="ko-KR" dirty="0"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kumimoji="1" lang="ko-KR" altLang="en-US" dirty="0">
                  <a:solidFill>
                    <a:srgbClr val="C00000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빅데이터 </a:t>
              </a: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수집</a:t>
              </a: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•</a:t>
              </a: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분석 </a:t>
              </a: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•</a:t>
              </a: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시각화</a:t>
              </a:r>
              <a:endParaRPr kumimoji="1" lang="en-US" altLang="ko-KR" dirty="0"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머신러닝</a:t>
              </a: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,</a:t>
              </a: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데이터 기반 컨설팅</a:t>
              </a:r>
              <a:endParaRPr kumimoji="1" lang="en-US" altLang="ko-KR" dirty="0"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Oracle SQL</a:t>
              </a: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</a:t>
              </a: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• Python • 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42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5.googleusercontent.com/euRkeGLtAcuHX9gxXzapSjdBDJirnaP7qrv8gV-qiypOjdUqZmUhSEJ2AxzLkB_w7wdfwzQicoGnHljpdtVAT8SBjSwZWwWVP494As6caGUDOYxWn4Mem69pOcqzBnfw0StldM1Q">
            <a:extLst>
              <a:ext uri="{FF2B5EF4-FFF2-40B4-BE49-F238E27FC236}">
                <a16:creationId xmlns:a16="http://schemas.microsoft.com/office/drawing/2014/main" id="{E7BF41E9-7E89-3A46-9AF0-9B27D2D8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818" y="1589824"/>
            <a:ext cx="13462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nsb1yEWbcoIIy1uLX9xciaWmda37OY5yUikWxXX8rdgrdd14urBPWwqolx3C8BJrCyPaGhVk7nDl3en-i00hRaVsUAy7xD2YBr6ss67smb8sDV2TirEyJIUHTWTqS2IYV3MsymZD">
            <a:extLst>
              <a:ext uri="{FF2B5EF4-FFF2-40B4-BE49-F238E27FC236}">
                <a16:creationId xmlns:a16="http://schemas.microsoft.com/office/drawing/2014/main" id="{CDDFBE3B-A2F9-5B48-8F87-C76C24783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88" y="1596174"/>
            <a:ext cx="13462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5.googleusercontent.com/-qoHh_Xlmu_8y_WCow46fSzE88puFfYsDRBML1dapgY1V14pckvwAvrPO74F55quqj_2ffSSaDB71eilO3IJ3UEQhTNFV9bI10wDfWvsYelUzGoxicq6nqBoJoYJJKdVNVhie7o0">
            <a:extLst>
              <a:ext uri="{FF2B5EF4-FFF2-40B4-BE49-F238E27FC236}">
                <a16:creationId xmlns:a16="http://schemas.microsoft.com/office/drawing/2014/main" id="{1C8449BE-80F8-F64F-AF0B-5934F49BD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233" y="1596174"/>
            <a:ext cx="13462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4.googleusercontent.com/iLhZtPjafPQfqJO3qTHXvoQsR7VBjM5T0o4acXRfsgPrTChqz61R1QX4qz9QqDrx4WMlmJ3FFCF1sJRdtcw1rbAvbKKp1vSSh4nw6AO8rmpy97Fhpze4MuICWB0Y2-CeqUYAUwyy">
            <a:extLst>
              <a:ext uri="{FF2B5EF4-FFF2-40B4-BE49-F238E27FC236}">
                <a16:creationId xmlns:a16="http://schemas.microsoft.com/office/drawing/2014/main" id="{1A8D76D4-FD90-644E-AEFD-06C1DCFA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403" y="1596174"/>
            <a:ext cx="13462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6.googleusercontent.com/A_UVCgMGIqwFfjie8FT8jFW0CIiXoj-2sAY3qtVexRf7FhZBOGhHoXps5oZb5-AnITl-opF9jNgBy9ShuVGZtQlET6kEjXuZbkEjZfYyiKc5nN2RZwW3IvqO9cq0pVWkfVYwQWSg">
            <a:extLst>
              <a:ext uri="{FF2B5EF4-FFF2-40B4-BE49-F238E27FC236}">
                <a16:creationId xmlns:a16="http://schemas.microsoft.com/office/drawing/2014/main" id="{C1F060CE-AE88-AE46-B388-62CA8E642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813" y="1596174"/>
            <a:ext cx="13462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F9F639-E354-514D-BAF0-0B7F206E6A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648" y="1596174"/>
            <a:ext cx="1390950" cy="1784350"/>
          </a:xfrm>
          <a:prstGeom prst="rect">
            <a:avLst/>
          </a:prstGeom>
        </p:spPr>
      </p:pic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34AFE5B2-0C05-B043-8153-B929BE53CA97}"/>
              </a:ext>
            </a:extLst>
          </p:cNvPr>
          <p:cNvSpPr txBox="1"/>
          <p:nvPr/>
        </p:nvSpPr>
        <p:spPr>
          <a:xfrm>
            <a:off x="497711" y="659756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인원 소개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49A77E-8ABB-9D4F-B45B-06F0A9F9193B}"/>
              </a:ext>
            </a:extLst>
          </p:cNvPr>
          <p:cNvSpPr/>
          <p:nvPr/>
        </p:nvSpPr>
        <p:spPr>
          <a:xfrm>
            <a:off x="558734" y="3498542"/>
            <a:ext cx="846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강 욥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19A54F-B86E-8143-8411-E04E8CBCFC5F}"/>
              </a:ext>
            </a:extLst>
          </p:cNvPr>
          <p:cNvSpPr/>
          <p:nvPr/>
        </p:nvSpPr>
        <p:spPr>
          <a:xfrm>
            <a:off x="1948996" y="3498542"/>
            <a:ext cx="1225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곽 상 욱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07A0E3-EABF-7D47-B0AA-277DD66DF483}"/>
              </a:ext>
            </a:extLst>
          </p:cNvPr>
          <p:cNvSpPr/>
          <p:nvPr/>
        </p:nvSpPr>
        <p:spPr>
          <a:xfrm>
            <a:off x="3528412" y="3498542"/>
            <a:ext cx="1225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김 명 중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7CEF29-8212-594D-9C85-03EBA93DB651}"/>
              </a:ext>
            </a:extLst>
          </p:cNvPr>
          <p:cNvSpPr/>
          <p:nvPr/>
        </p:nvSpPr>
        <p:spPr>
          <a:xfrm>
            <a:off x="6696083" y="3498542"/>
            <a:ext cx="1225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이 웅 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84F391C-1A22-564A-BB77-B62888208431}"/>
              </a:ext>
            </a:extLst>
          </p:cNvPr>
          <p:cNvSpPr/>
          <p:nvPr/>
        </p:nvSpPr>
        <p:spPr>
          <a:xfrm>
            <a:off x="5135559" y="3498542"/>
            <a:ext cx="1225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유 수 원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D63721-9DC4-CE48-A260-65D16CE213BA}"/>
              </a:ext>
            </a:extLst>
          </p:cNvPr>
          <p:cNvSpPr/>
          <p:nvPr/>
        </p:nvSpPr>
        <p:spPr>
          <a:xfrm>
            <a:off x="8311406" y="3498542"/>
            <a:ext cx="1225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장 연 철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435613-E667-CB47-A6FD-F89318EF105A}"/>
              </a:ext>
            </a:extLst>
          </p:cNvPr>
          <p:cNvSpPr/>
          <p:nvPr/>
        </p:nvSpPr>
        <p:spPr>
          <a:xfrm>
            <a:off x="646097" y="4179502"/>
            <a:ext cx="6206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35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세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YoonGothic Medium" panose="02020603020101020101" pitchFamily="18" charset="-127"/>
              <a:ea typeface="YoonGothic Medium" panose="02020603020101020101" pitchFamily="18" charset="-127"/>
              <a:cs typeface="YoonGothic Medium" panose="02020603020101020101" pitchFamily="18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E06A4AA9-F5CD-E34A-A2EE-2F9CDA698C4F}"/>
              </a:ext>
            </a:extLst>
          </p:cNvPr>
          <p:cNvCxnSpPr/>
          <p:nvPr/>
        </p:nvCxnSpPr>
        <p:spPr>
          <a:xfrm>
            <a:off x="308988" y="4061805"/>
            <a:ext cx="9392573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B999A08-0937-814F-A301-2DB7F6398125}"/>
              </a:ext>
            </a:extLst>
          </p:cNvPr>
          <p:cNvCxnSpPr/>
          <p:nvPr/>
        </p:nvCxnSpPr>
        <p:spPr>
          <a:xfrm>
            <a:off x="308988" y="4600129"/>
            <a:ext cx="9392573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852D072-41C8-A14E-AF19-D74FC699A9A2}"/>
              </a:ext>
            </a:extLst>
          </p:cNvPr>
          <p:cNvSpPr/>
          <p:nvPr/>
        </p:nvSpPr>
        <p:spPr>
          <a:xfrm>
            <a:off x="2225513" y="4179502"/>
            <a:ext cx="6206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31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세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YoonGothic Medium" panose="02020603020101020101" pitchFamily="18" charset="-127"/>
              <a:ea typeface="YoonGothic Medium" panose="02020603020101020101" pitchFamily="18" charset="-127"/>
              <a:cs typeface="YoonGothic Medium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119D1AD-AD1F-3843-9383-35C1C7FFCB03}"/>
              </a:ext>
            </a:extLst>
          </p:cNvPr>
          <p:cNvSpPr/>
          <p:nvPr/>
        </p:nvSpPr>
        <p:spPr>
          <a:xfrm>
            <a:off x="3804928" y="4179502"/>
            <a:ext cx="6206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28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세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YoonGothic Medium" panose="02020603020101020101" pitchFamily="18" charset="-127"/>
              <a:ea typeface="YoonGothic Medium" panose="02020603020101020101" pitchFamily="18" charset="-127"/>
              <a:cs typeface="YoonGothic Medium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62EF2E-F06B-4C4A-B134-432CF9CB47B6}"/>
              </a:ext>
            </a:extLst>
          </p:cNvPr>
          <p:cNvSpPr/>
          <p:nvPr/>
        </p:nvSpPr>
        <p:spPr>
          <a:xfrm>
            <a:off x="6972600" y="4179502"/>
            <a:ext cx="6206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32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세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YoonGothic Medium" panose="02020603020101020101" pitchFamily="18" charset="-127"/>
              <a:ea typeface="YoonGothic Medium" panose="02020603020101020101" pitchFamily="18" charset="-127"/>
              <a:cs typeface="YoonGothic Medium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E6C0B5-6B49-AE42-A9E8-5AB7A36EC477}"/>
              </a:ext>
            </a:extLst>
          </p:cNvPr>
          <p:cNvSpPr/>
          <p:nvPr/>
        </p:nvSpPr>
        <p:spPr>
          <a:xfrm>
            <a:off x="5412076" y="4179502"/>
            <a:ext cx="6206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34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세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YoonGothic Medium" panose="02020603020101020101" pitchFamily="18" charset="-127"/>
              <a:ea typeface="YoonGothic Medium" panose="02020603020101020101" pitchFamily="18" charset="-127"/>
              <a:cs typeface="YoonGothic Medium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E62B1EE-48B8-2641-AEB0-0ED6393F47C5}"/>
              </a:ext>
            </a:extLst>
          </p:cNvPr>
          <p:cNvSpPr/>
          <p:nvPr/>
        </p:nvSpPr>
        <p:spPr>
          <a:xfrm>
            <a:off x="8587923" y="4179502"/>
            <a:ext cx="6206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29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세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YoonGothic Medium" panose="02020603020101020101" pitchFamily="18" charset="-127"/>
              <a:ea typeface="YoonGothic Medium" panose="02020603020101020101" pitchFamily="18" charset="-127"/>
              <a:cs typeface="YoonGothic 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4200C5-CD62-CD4E-8457-795DAF3D7511}"/>
              </a:ext>
            </a:extLst>
          </p:cNvPr>
          <p:cNvSpPr/>
          <p:nvPr/>
        </p:nvSpPr>
        <p:spPr>
          <a:xfrm>
            <a:off x="258207" y="4740872"/>
            <a:ext cx="14477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분자생명과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YoonGothic Medium" panose="02020603020101020101" pitchFamily="18" charset="-127"/>
              <a:ea typeface="YoonGothic Medium" panose="02020603020101020101" pitchFamily="18" charset="-127"/>
              <a:cs typeface="YoonGothic Medium" panose="02020603020101020101" pitchFamily="18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기계공학과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YoonGothic Medium" panose="02020603020101020101" pitchFamily="18" charset="-127"/>
              <a:ea typeface="YoonGothic Medium" panose="02020603020101020101" pitchFamily="18" charset="-127"/>
              <a:cs typeface="YoonGothic Medium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3250DDD-AD06-8B43-9DFC-D5EC2EACF9DF}"/>
              </a:ext>
            </a:extLst>
          </p:cNvPr>
          <p:cNvSpPr/>
          <p:nvPr/>
        </p:nvSpPr>
        <p:spPr>
          <a:xfrm>
            <a:off x="1792422" y="4863982"/>
            <a:ext cx="14477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경찰행정학과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YoonGothic Medium" panose="02020603020101020101" pitchFamily="18" charset="-127"/>
              <a:ea typeface="YoonGothic Medium" panose="02020603020101020101" pitchFamily="18" charset="-127"/>
              <a:cs typeface="YoonGothic Medium" panose="0202060302010102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0E768B-E84C-8446-A651-3D08E45A787D}"/>
              </a:ext>
            </a:extLst>
          </p:cNvPr>
          <p:cNvSpPr/>
          <p:nvPr/>
        </p:nvSpPr>
        <p:spPr>
          <a:xfrm>
            <a:off x="3371837" y="4863982"/>
            <a:ext cx="14477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외식경영학과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YoonGothic Medium" panose="02020603020101020101" pitchFamily="18" charset="-127"/>
              <a:ea typeface="YoonGothic Medium" panose="02020603020101020101" pitchFamily="18" charset="-127"/>
              <a:cs typeface="YoonGothic Medium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7718752-8088-5F48-A884-A88AB8590A8B}"/>
              </a:ext>
            </a:extLst>
          </p:cNvPr>
          <p:cNvSpPr/>
          <p:nvPr/>
        </p:nvSpPr>
        <p:spPr>
          <a:xfrm>
            <a:off x="6287543" y="4740872"/>
            <a:ext cx="19516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국제통상학과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YoonGothic Medium" panose="02020603020101020101" pitchFamily="18" charset="-127"/>
              <a:ea typeface="YoonGothic Medium" panose="02020603020101020101" pitchFamily="18" charset="-127"/>
              <a:cs typeface="YoonGothic Medium" panose="02020603020101020101" pitchFamily="18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컴퓨터정보통신학과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YoonGothic Medium" panose="02020603020101020101" pitchFamily="18" charset="-127"/>
              <a:ea typeface="YoonGothic Medium" panose="02020603020101020101" pitchFamily="18" charset="-127"/>
              <a:cs typeface="YoonGothic Medium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8AADCB-61D2-AE42-83BA-CED4838B7927}"/>
              </a:ext>
            </a:extLst>
          </p:cNvPr>
          <p:cNvSpPr/>
          <p:nvPr/>
        </p:nvSpPr>
        <p:spPr>
          <a:xfrm>
            <a:off x="4978985" y="4863982"/>
            <a:ext cx="14477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경제통상학과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YoonGothic Medium" panose="02020603020101020101" pitchFamily="18" charset="-127"/>
              <a:ea typeface="YoonGothic Medium" panose="02020603020101020101" pitchFamily="18" charset="-127"/>
              <a:cs typeface="YoonGothic Medium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CC847B-B7A2-714C-85FF-045AB29124E5}"/>
              </a:ext>
            </a:extLst>
          </p:cNvPr>
          <p:cNvSpPr/>
          <p:nvPr/>
        </p:nvSpPr>
        <p:spPr>
          <a:xfrm>
            <a:off x="8046375" y="4863982"/>
            <a:ext cx="17059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분자생명공학부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YoonGothic Medium" panose="02020603020101020101" pitchFamily="18" charset="-127"/>
              <a:ea typeface="YoonGothic Medium" panose="02020603020101020101" pitchFamily="18" charset="-127"/>
              <a:cs typeface="YoonGothic Medium" panose="02020603020101020101" pitchFamily="18" charset="-127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4CFE1E07-76AC-F246-868B-F94D4E8CB5B2}"/>
              </a:ext>
            </a:extLst>
          </p:cNvPr>
          <p:cNvCxnSpPr/>
          <p:nvPr/>
        </p:nvCxnSpPr>
        <p:spPr>
          <a:xfrm>
            <a:off x="308988" y="5425973"/>
            <a:ext cx="9392573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EA6DAD66-9CE2-E348-A768-94494CD40F49}"/>
              </a:ext>
            </a:extLst>
          </p:cNvPr>
          <p:cNvCxnSpPr/>
          <p:nvPr/>
        </p:nvCxnSpPr>
        <p:spPr>
          <a:xfrm>
            <a:off x="308988" y="6225143"/>
            <a:ext cx="9392573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29DC27-E097-8F4D-BC51-132842763BDD}"/>
              </a:ext>
            </a:extLst>
          </p:cNvPr>
          <p:cNvSpPr/>
          <p:nvPr/>
        </p:nvSpPr>
        <p:spPr>
          <a:xfrm>
            <a:off x="207541" y="5541420"/>
            <a:ext cx="1549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분석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,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 기획 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YoonGothic Medium" panose="02020603020101020101" pitchFamily="18" charset="-127"/>
              <a:ea typeface="YoonGothic Medium" panose="02020603020101020101" pitchFamily="18" charset="-127"/>
              <a:cs typeface="YoonGothic Medium" panose="02020603020101020101" pitchFamily="18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프레젠테이션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644C27-29A3-F344-B612-89D6C2CE59AA}"/>
              </a:ext>
            </a:extLst>
          </p:cNvPr>
          <p:cNvSpPr/>
          <p:nvPr/>
        </p:nvSpPr>
        <p:spPr>
          <a:xfrm>
            <a:off x="1781381" y="5541420"/>
            <a:ext cx="1560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데이터마이닝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YoonGothic Medium" panose="02020603020101020101" pitchFamily="18" charset="-127"/>
              <a:ea typeface="YoonGothic Medium" panose="02020603020101020101" pitchFamily="18" charset="-127"/>
              <a:cs typeface="YoonGothic Medium" panose="02020603020101020101" pitchFamily="18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시각화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9D3C3B-2023-134F-80B6-DD6C06568499}"/>
              </a:ext>
            </a:extLst>
          </p:cNvPr>
          <p:cNvSpPr/>
          <p:nvPr/>
        </p:nvSpPr>
        <p:spPr>
          <a:xfrm>
            <a:off x="3402055" y="5541420"/>
            <a:ext cx="14264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데이터 수집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YoonGothic Medium" panose="02020603020101020101" pitchFamily="18" charset="-127"/>
              <a:ea typeface="YoonGothic Medium" panose="02020603020101020101" pitchFamily="18" charset="-127"/>
              <a:cs typeface="YoonGothic Medium" panose="02020603020101020101" pitchFamily="18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분석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,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 시각화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01EC63-E32E-4F4B-B403-8D5BD29E1832}"/>
              </a:ext>
            </a:extLst>
          </p:cNvPr>
          <p:cNvSpPr/>
          <p:nvPr/>
        </p:nvSpPr>
        <p:spPr>
          <a:xfrm>
            <a:off x="6211610" y="5541420"/>
            <a:ext cx="21939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글 쓰기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,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 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PPT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제작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,</a:t>
            </a:r>
          </a:p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분석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,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 시각화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A781217-D182-1940-B6DC-AFC512F0B674}"/>
              </a:ext>
            </a:extLst>
          </p:cNvPr>
          <p:cNvSpPr/>
          <p:nvPr/>
        </p:nvSpPr>
        <p:spPr>
          <a:xfrm>
            <a:off x="5034851" y="5541420"/>
            <a:ext cx="14264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데이터 수집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YoonGothic Medium" panose="02020603020101020101" pitchFamily="18" charset="-127"/>
              <a:ea typeface="YoonGothic Medium" panose="02020603020101020101" pitchFamily="18" charset="-127"/>
              <a:cs typeface="YoonGothic Medium" panose="02020603020101020101" pitchFamily="18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분석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,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 시각화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069415D-127C-1C4C-9FAF-4EB6C31C470D}"/>
              </a:ext>
            </a:extLst>
          </p:cNvPr>
          <p:cNvSpPr/>
          <p:nvPr/>
        </p:nvSpPr>
        <p:spPr>
          <a:xfrm>
            <a:off x="8236071" y="5541420"/>
            <a:ext cx="14264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데이터 수집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YoonGothic Medium" panose="02020603020101020101" pitchFamily="18" charset="-127"/>
              <a:ea typeface="YoonGothic Medium" panose="02020603020101020101" pitchFamily="18" charset="-127"/>
              <a:cs typeface="YoonGothic Medium" panose="02020603020101020101" pitchFamily="18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분석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,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rPr>
              <a:t> 시각화</a:t>
            </a:r>
          </a:p>
        </p:txBody>
      </p:sp>
    </p:spTree>
    <p:extLst>
      <p:ext uri="{BB962C8B-B14F-4D97-AF65-F5344CB8AC3E}">
        <p14:creationId xmlns:p14="http://schemas.microsoft.com/office/powerpoint/2010/main" val="444755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95DEC532-C69A-564A-B4F9-C879BCA3D838}"/>
              </a:ext>
            </a:extLst>
          </p:cNvPr>
          <p:cNvSpPr txBox="1"/>
          <p:nvPr/>
        </p:nvSpPr>
        <p:spPr>
          <a:xfrm>
            <a:off x="497711" y="659756"/>
            <a:ext cx="3873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빅데이터 분야가 도래된 계기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7F3CD6-C013-B24A-82C9-F258170A4034}"/>
              </a:ext>
            </a:extLst>
          </p:cNvPr>
          <p:cNvGrpSpPr/>
          <p:nvPr/>
        </p:nvGrpSpPr>
        <p:grpSpPr>
          <a:xfrm>
            <a:off x="1069414" y="1417657"/>
            <a:ext cx="7767172" cy="3927354"/>
            <a:chOff x="670421" y="1489095"/>
            <a:chExt cx="8207852" cy="3949496"/>
          </a:xfrm>
        </p:grpSpPr>
        <p:sp>
          <p:nvSpPr>
            <p:cNvPr id="5" name="텍스트상자 4">
              <a:extLst>
                <a:ext uri="{FF2B5EF4-FFF2-40B4-BE49-F238E27FC236}">
                  <a16:creationId xmlns:a16="http://schemas.microsoft.com/office/drawing/2014/main" id="{5BC24F09-438D-3F48-928C-58AA48473354}"/>
                </a:ext>
              </a:extLst>
            </p:cNvPr>
            <p:cNvSpPr txBox="1"/>
            <p:nvPr/>
          </p:nvSpPr>
          <p:spPr>
            <a:xfrm>
              <a:off x="670421" y="1489095"/>
              <a:ext cx="3371850" cy="464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[</a:t>
              </a:r>
              <a:r>
                <a:rPr kumimoji="1" lang="ko-KR" altLang="en-US" sz="2400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 과거의 컴퓨터 </a:t>
              </a:r>
              <a:r>
                <a:rPr kumimoji="1" lang="en-US" altLang="ko-KR" sz="2400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]</a:t>
              </a:r>
              <a:endPara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endParaRPr>
            </a:p>
          </p:txBody>
        </p:sp>
        <p:sp>
          <p:nvSpPr>
            <p:cNvPr id="7" name="텍스트상자 6">
              <a:extLst>
                <a:ext uri="{FF2B5EF4-FFF2-40B4-BE49-F238E27FC236}">
                  <a16:creationId xmlns:a16="http://schemas.microsoft.com/office/drawing/2014/main" id="{5FDBEFB0-202D-8140-87D9-B8EEFDA642EC}"/>
                </a:ext>
              </a:extLst>
            </p:cNvPr>
            <p:cNvSpPr txBox="1"/>
            <p:nvPr/>
          </p:nvSpPr>
          <p:spPr>
            <a:xfrm>
              <a:off x="5506423" y="1489095"/>
              <a:ext cx="3371850" cy="464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[</a:t>
              </a:r>
              <a:r>
                <a:rPr kumimoji="1" lang="ko-KR" altLang="en-US" sz="2400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 현재의 컴퓨터 </a:t>
              </a:r>
              <a:r>
                <a:rPr kumimoji="1" lang="en-US" altLang="ko-KR" sz="2400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]</a:t>
              </a:r>
              <a:endPara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endParaRPr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6A8C7DBE-F24F-AE47-81AB-5C6ED9AE1883}"/>
                </a:ext>
              </a:extLst>
            </p:cNvPr>
            <p:cNvSpPr/>
            <p:nvPr/>
          </p:nvSpPr>
          <p:spPr>
            <a:xfrm>
              <a:off x="670421" y="2133449"/>
              <a:ext cx="3371850" cy="942975"/>
            </a:xfrm>
            <a:prstGeom prst="roundRect">
              <a:avLst>
                <a:gd name="adj" fmla="val 18182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solidFill>
                    <a:schemeClr val="tx1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거대 모집단을 감당할 수 없는</a:t>
              </a:r>
              <a:endParaRPr kumimoji="1" lang="en-US" altLang="ko-KR" dirty="0">
                <a:solidFill>
                  <a:schemeClr val="tx1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solidFill>
                    <a:schemeClr val="tx1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성능적 한계</a:t>
              </a: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46CDE5EB-A16F-864C-8782-FF3214AA7966}"/>
                </a:ext>
              </a:extLst>
            </p:cNvPr>
            <p:cNvSpPr/>
            <p:nvPr/>
          </p:nvSpPr>
          <p:spPr>
            <a:xfrm>
              <a:off x="670421" y="3314533"/>
              <a:ext cx="3371850" cy="942975"/>
            </a:xfrm>
            <a:prstGeom prst="roundRect">
              <a:avLst>
                <a:gd name="adj" fmla="val 18182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solidFill>
                    <a:schemeClr val="tx1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프로그램</a:t>
              </a:r>
              <a:r>
                <a:rPr kumimoji="1" lang="en-US" altLang="ko-KR" dirty="0">
                  <a:solidFill>
                    <a:schemeClr val="tx1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(Tool)</a:t>
              </a:r>
              <a:r>
                <a:rPr kumimoji="1" lang="ko-KR" altLang="en-US" dirty="0">
                  <a:solidFill>
                    <a:schemeClr val="tx1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의 한계</a:t>
              </a:r>
              <a:endParaRPr kumimoji="1" lang="en-US" altLang="ko-KR" dirty="0">
                <a:solidFill>
                  <a:schemeClr val="tx1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D0604F8A-20DE-6943-9DC7-8CE27815384F}"/>
                </a:ext>
              </a:extLst>
            </p:cNvPr>
            <p:cNvSpPr/>
            <p:nvPr/>
          </p:nvSpPr>
          <p:spPr>
            <a:xfrm>
              <a:off x="670421" y="4495616"/>
              <a:ext cx="3371850" cy="942975"/>
            </a:xfrm>
            <a:prstGeom prst="roundRect">
              <a:avLst>
                <a:gd name="adj" fmla="val 18182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solidFill>
                    <a:schemeClr val="tx1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초고성능 컴퓨터의 비용 문제</a:t>
              </a:r>
              <a:endParaRPr kumimoji="1" lang="en-US" altLang="ko-KR" dirty="0">
                <a:solidFill>
                  <a:schemeClr val="tx1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9484FB76-AB0C-7740-8699-6D5A71505E31}"/>
                </a:ext>
              </a:extLst>
            </p:cNvPr>
            <p:cNvSpPr/>
            <p:nvPr/>
          </p:nvSpPr>
          <p:spPr>
            <a:xfrm>
              <a:off x="5506423" y="2133449"/>
              <a:ext cx="3371850" cy="942975"/>
            </a:xfrm>
            <a:prstGeom prst="roundRect">
              <a:avLst>
                <a:gd name="adj" fmla="val 18182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solidFill>
                    <a:schemeClr val="tx1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하드웨어 성능의 폭발적 발전</a:t>
              </a:r>
              <a:endParaRPr kumimoji="1" lang="en-US" altLang="ko-KR" dirty="0">
                <a:solidFill>
                  <a:schemeClr val="tx1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6E3421A2-AE44-1644-B37E-9DDC5A46455B}"/>
                </a:ext>
              </a:extLst>
            </p:cNvPr>
            <p:cNvSpPr/>
            <p:nvPr/>
          </p:nvSpPr>
          <p:spPr>
            <a:xfrm>
              <a:off x="5506423" y="3314533"/>
              <a:ext cx="3371850" cy="942975"/>
            </a:xfrm>
            <a:prstGeom prst="roundRect">
              <a:avLst>
                <a:gd name="adj" fmla="val 18182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solidFill>
                    <a:schemeClr val="tx1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소프트웨어의 다양화</a:t>
              </a:r>
              <a:r>
                <a:rPr kumimoji="1" lang="en-US" altLang="ko-KR" dirty="0">
                  <a:solidFill>
                    <a:schemeClr val="tx1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,</a:t>
              </a:r>
              <a:r>
                <a:rPr kumimoji="1" lang="ko-KR" altLang="en-US" dirty="0">
                  <a:solidFill>
                    <a:schemeClr val="tx1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무료화</a:t>
              </a:r>
              <a:r>
                <a:rPr kumimoji="1" lang="en-US" altLang="ko-KR" dirty="0">
                  <a:solidFill>
                    <a:schemeClr val="tx1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,</a:t>
              </a:r>
              <a:r>
                <a:rPr kumimoji="1" lang="ko-KR" altLang="en-US" dirty="0">
                  <a:solidFill>
                    <a:schemeClr val="tx1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</a:t>
              </a:r>
              <a:r>
                <a:rPr kumimoji="1" lang="en-US" altLang="ko-KR" dirty="0">
                  <a:solidFill>
                    <a:schemeClr val="tx1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Open source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ACD1E0D1-D993-6247-9722-69B7A67B7C9A}"/>
                </a:ext>
              </a:extLst>
            </p:cNvPr>
            <p:cNvSpPr/>
            <p:nvPr/>
          </p:nvSpPr>
          <p:spPr>
            <a:xfrm>
              <a:off x="5506423" y="4495616"/>
              <a:ext cx="3371850" cy="942975"/>
            </a:xfrm>
            <a:prstGeom prst="roundRect">
              <a:avLst>
                <a:gd name="adj" fmla="val 18182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solidFill>
                    <a:schemeClr val="tx1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고성능 하드웨어의</a:t>
              </a:r>
              <a:endParaRPr kumimoji="1" lang="en-US" altLang="ko-KR" dirty="0">
                <a:solidFill>
                  <a:schemeClr val="tx1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solidFill>
                    <a:schemeClr val="tx1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경량화</a:t>
              </a:r>
              <a:r>
                <a:rPr kumimoji="1" lang="en-US" altLang="ko-KR" dirty="0">
                  <a:solidFill>
                    <a:schemeClr val="tx1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,</a:t>
              </a:r>
              <a:r>
                <a:rPr kumimoji="1" lang="ko-KR" altLang="en-US" dirty="0">
                  <a:solidFill>
                    <a:schemeClr val="tx1"/>
                  </a:solidFill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저비용화</a:t>
              </a:r>
              <a:endParaRPr kumimoji="1" lang="en-US" altLang="ko-KR" dirty="0">
                <a:solidFill>
                  <a:schemeClr val="tx1"/>
                </a:solidFill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B34635C-B6E0-C447-96C0-7C8BDA005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288" y="2058399"/>
            <a:ext cx="635424" cy="3286612"/>
          </a:xfrm>
          <a:prstGeom prst="rect">
            <a:avLst/>
          </a:prstGeom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0AB4A2F-4595-3444-87D6-E29927DD8D56}"/>
              </a:ext>
            </a:extLst>
          </p:cNvPr>
          <p:cNvSpPr/>
          <p:nvPr/>
        </p:nvSpPr>
        <p:spPr>
          <a:xfrm>
            <a:off x="1069414" y="5567496"/>
            <a:ext cx="7767172" cy="981375"/>
          </a:xfrm>
          <a:prstGeom prst="roundRect">
            <a:avLst>
              <a:gd name="adj" fmla="val 8744"/>
            </a:avLst>
          </a:prstGeom>
          <a:solidFill>
            <a:schemeClr val="tx1">
              <a:alpha val="82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ko-KR" altLang="en-US" sz="28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아주 넓게 보니</a:t>
            </a:r>
            <a:r>
              <a:rPr kumimoji="1" lang="en-US" altLang="ko-KR" sz="28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,</a:t>
            </a:r>
            <a:r>
              <a:rPr kumimoji="1" lang="ko-KR" altLang="en-US" sz="28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안보이던 패턴이 보이기 시작</a:t>
            </a:r>
            <a:endParaRPr kumimoji="1" lang="en-US" altLang="ko-KR" sz="2800" dirty="0">
              <a:solidFill>
                <a:srgbClr val="FFC000"/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45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AF0D6385-E585-DE4E-906E-4894B3AD7129}"/>
              </a:ext>
            </a:extLst>
          </p:cNvPr>
          <p:cNvSpPr txBox="1"/>
          <p:nvPr/>
        </p:nvSpPr>
        <p:spPr>
          <a:xfrm>
            <a:off x="497711" y="659756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빅데이터 분석 소개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_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5V</a:t>
            </a:r>
            <a:endParaRPr kumimoji="1" lang="ko-KR" altLang="en-US" sz="2400" dirty="0"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3748887-C902-D04B-9256-20DDC3B49709}"/>
              </a:ext>
            </a:extLst>
          </p:cNvPr>
          <p:cNvGrpSpPr/>
          <p:nvPr/>
        </p:nvGrpSpPr>
        <p:grpSpPr>
          <a:xfrm>
            <a:off x="696000" y="1253799"/>
            <a:ext cx="8514000" cy="2843841"/>
            <a:chOff x="492926" y="1253799"/>
            <a:chExt cx="8514000" cy="2843841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E9948475-1779-944E-BB06-8565F87D2BA2}"/>
                </a:ext>
              </a:extLst>
            </p:cNvPr>
            <p:cNvSpPr/>
            <p:nvPr/>
          </p:nvSpPr>
          <p:spPr>
            <a:xfrm>
              <a:off x="497712" y="1253799"/>
              <a:ext cx="2643672" cy="1282671"/>
            </a:xfrm>
            <a:prstGeom prst="roundRect">
              <a:avLst>
                <a:gd name="adj" fmla="val 82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C1BFC007-17C7-294C-8FD1-B6973154D481}"/>
                </a:ext>
              </a:extLst>
            </p:cNvPr>
            <p:cNvSpPr/>
            <p:nvPr/>
          </p:nvSpPr>
          <p:spPr>
            <a:xfrm>
              <a:off x="3430483" y="1253799"/>
              <a:ext cx="2643672" cy="1282671"/>
            </a:xfrm>
            <a:prstGeom prst="roundRect">
              <a:avLst>
                <a:gd name="adj" fmla="val 82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7DA7CA09-EBA9-4947-B8AB-2133817989AB}"/>
                </a:ext>
              </a:extLst>
            </p:cNvPr>
            <p:cNvSpPr/>
            <p:nvPr/>
          </p:nvSpPr>
          <p:spPr>
            <a:xfrm>
              <a:off x="497712" y="2814969"/>
              <a:ext cx="2643672" cy="1282671"/>
            </a:xfrm>
            <a:prstGeom prst="roundRect">
              <a:avLst>
                <a:gd name="adj" fmla="val 82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22F43B09-9EF7-0042-8852-E87029EE03B6}"/>
                </a:ext>
              </a:extLst>
            </p:cNvPr>
            <p:cNvSpPr/>
            <p:nvPr/>
          </p:nvSpPr>
          <p:spPr>
            <a:xfrm>
              <a:off x="3430483" y="2814969"/>
              <a:ext cx="2643672" cy="1282671"/>
            </a:xfrm>
            <a:prstGeom prst="roundRect">
              <a:avLst>
                <a:gd name="adj" fmla="val 82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7EAAE604-FDBF-3E4D-9691-7B6ECDB38788}"/>
                </a:ext>
              </a:extLst>
            </p:cNvPr>
            <p:cNvSpPr/>
            <p:nvPr/>
          </p:nvSpPr>
          <p:spPr>
            <a:xfrm>
              <a:off x="6363254" y="1253799"/>
              <a:ext cx="2643672" cy="2843841"/>
            </a:xfrm>
            <a:prstGeom prst="roundRect">
              <a:avLst>
                <a:gd name="adj" fmla="val 82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7A0414-04E8-7341-A188-86A919260D91}"/>
                </a:ext>
              </a:extLst>
            </p:cNvPr>
            <p:cNvSpPr/>
            <p:nvPr/>
          </p:nvSpPr>
          <p:spPr>
            <a:xfrm>
              <a:off x="497711" y="1293217"/>
              <a:ext cx="26436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C00000"/>
                  </a:solidFill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Volume</a:t>
              </a:r>
              <a:endParaRPr lang="ko-KR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716B463-5345-B543-AB8B-99EF098017EB}"/>
                </a:ext>
              </a:extLst>
            </p:cNvPr>
            <p:cNvSpPr/>
            <p:nvPr/>
          </p:nvSpPr>
          <p:spPr>
            <a:xfrm>
              <a:off x="3430481" y="2831256"/>
              <a:ext cx="26388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C00000"/>
                  </a:solidFill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Variety</a:t>
              </a:r>
              <a:endParaRPr lang="ko-KR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C53C29-BD2E-634F-9C8F-14E8F123882C}"/>
                </a:ext>
              </a:extLst>
            </p:cNvPr>
            <p:cNvSpPr/>
            <p:nvPr/>
          </p:nvSpPr>
          <p:spPr>
            <a:xfrm>
              <a:off x="497711" y="2831256"/>
              <a:ext cx="26436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C00000"/>
                  </a:solidFill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Velocity</a:t>
              </a:r>
              <a:endParaRPr lang="ko-KR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801F953-D1F1-4648-BFD4-19BA98C92AEA}"/>
                </a:ext>
              </a:extLst>
            </p:cNvPr>
            <p:cNvSpPr/>
            <p:nvPr/>
          </p:nvSpPr>
          <p:spPr>
            <a:xfrm>
              <a:off x="3430482" y="1293217"/>
              <a:ext cx="263888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C00000"/>
                  </a:solidFill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Veracity</a:t>
              </a:r>
              <a:endParaRPr lang="ko-KR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5CDF61C-D76B-7041-8B6B-6E7BB6F9301C}"/>
                </a:ext>
              </a:extLst>
            </p:cNvPr>
            <p:cNvSpPr/>
            <p:nvPr/>
          </p:nvSpPr>
          <p:spPr>
            <a:xfrm>
              <a:off x="6358470" y="1496965"/>
              <a:ext cx="264845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2800" dirty="0">
                  <a:solidFill>
                    <a:srgbClr val="C00000"/>
                  </a:solidFill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Value</a:t>
              </a:r>
              <a:endParaRPr lang="ko-KR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35F9AEA-C2FE-1C47-B92E-C2BA4D29EE08}"/>
                </a:ext>
              </a:extLst>
            </p:cNvPr>
            <p:cNvSpPr/>
            <p:nvPr/>
          </p:nvSpPr>
          <p:spPr>
            <a:xfrm>
              <a:off x="492927" y="1758575"/>
              <a:ext cx="2648455" cy="5931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ko-KR" sz="1400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Facebook</a:t>
              </a:r>
              <a:r>
                <a:rPr kumimoji="1" lang="ko-KR" altLang="en-US" sz="1400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의 저장 사진 용량 </a:t>
              </a:r>
              <a:endParaRPr kumimoji="1" lang="en-US" altLang="ko-KR" sz="1400" dirty="0"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en-US" altLang="ko-KR" sz="1400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30,000 TB</a:t>
              </a:r>
              <a:r>
                <a:rPr kumimoji="1" lang="ko-KR" altLang="en-US" sz="1400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</a:t>
              </a:r>
              <a:r>
                <a:rPr kumimoji="1" lang="en-US" altLang="ko-KR" sz="1400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(30,000,000 GB)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EEA05AC-2F85-A442-933D-9BAEEDD52710}"/>
                </a:ext>
              </a:extLst>
            </p:cNvPr>
            <p:cNvSpPr/>
            <p:nvPr/>
          </p:nvSpPr>
          <p:spPr>
            <a:xfrm>
              <a:off x="3430484" y="3382493"/>
              <a:ext cx="2648455" cy="5931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1400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숫자</a:t>
              </a:r>
              <a:r>
                <a:rPr kumimoji="1" lang="en-US" altLang="ko-KR" sz="1400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•</a:t>
              </a:r>
              <a:r>
                <a:rPr kumimoji="1" lang="ko-KR" altLang="en-US" sz="1400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문자</a:t>
              </a:r>
              <a:r>
                <a:rPr kumimoji="1" lang="en-US" altLang="ko-KR" sz="1400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•</a:t>
              </a:r>
              <a:r>
                <a:rPr kumimoji="1" lang="ko-KR" altLang="en-US" sz="1400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동영상</a:t>
              </a:r>
              <a:r>
                <a:rPr kumimoji="1" lang="en-US" altLang="ko-KR" sz="1400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</a:t>
              </a: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1400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사진 </a:t>
              </a:r>
              <a:r>
                <a:rPr kumimoji="1" lang="en-US" altLang="ko-KR" sz="1400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• </a:t>
              </a:r>
              <a:r>
                <a:rPr kumimoji="1" lang="ko-KR" altLang="en-US" sz="1400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소리</a:t>
              </a:r>
              <a:r>
                <a:rPr kumimoji="1" lang="en-US" altLang="ko-KR" sz="1400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• </a:t>
              </a:r>
              <a:r>
                <a:rPr kumimoji="1" lang="ko-KR" altLang="en-US" sz="1400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언어</a:t>
              </a:r>
              <a:endParaRPr lang="ko-KR" altLang="en-US" sz="1400" dirty="0"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ED5C726-79E5-7747-B35A-8EDED8B3D141}"/>
                </a:ext>
              </a:extLst>
            </p:cNvPr>
            <p:cNvSpPr/>
            <p:nvPr/>
          </p:nvSpPr>
          <p:spPr>
            <a:xfrm>
              <a:off x="492926" y="3355852"/>
              <a:ext cx="2648456" cy="5931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1400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대용량 분석에 </a:t>
              </a:r>
              <a:endParaRPr kumimoji="1" lang="en-US" altLang="ko-KR" sz="1400" dirty="0"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1400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대응하는 처리 속도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DB4072B-9CC0-434F-8C49-DF8A17FE2C78}"/>
                </a:ext>
              </a:extLst>
            </p:cNvPr>
            <p:cNvSpPr/>
            <p:nvPr/>
          </p:nvSpPr>
          <p:spPr>
            <a:xfrm>
              <a:off x="3425697" y="1759213"/>
              <a:ext cx="2643673" cy="5931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1400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표본이 크므로 </a:t>
              </a:r>
              <a:endParaRPr kumimoji="1" lang="en-US" altLang="ko-KR" sz="1400" dirty="0"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1400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정확도가 높다</a:t>
              </a:r>
              <a:endParaRPr kumimoji="1" lang="en-US" altLang="ko-KR" sz="1400" dirty="0"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A830638-0DF8-C347-85BA-140851FC044A}"/>
                </a:ext>
              </a:extLst>
            </p:cNvPr>
            <p:cNvSpPr/>
            <p:nvPr/>
          </p:nvSpPr>
          <p:spPr>
            <a:xfrm>
              <a:off x="6363254" y="2264947"/>
              <a:ext cx="2643672" cy="1089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분석 결과는 </a:t>
              </a:r>
              <a:endPara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조직이 당면한 문제를 </a:t>
              </a:r>
              <a:endPara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해결할 수 있어야 한다</a:t>
              </a:r>
              <a:endParaRPr kumimoji="1" lang="en-US" altLang="ko-KR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endParaRPr>
            </a:p>
          </p:txBody>
        </p:sp>
      </p:grp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AB2AACEF-7932-E045-9B49-9EEE9616C4A3}"/>
              </a:ext>
            </a:extLst>
          </p:cNvPr>
          <p:cNvSpPr/>
          <p:nvPr/>
        </p:nvSpPr>
        <p:spPr>
          <a:xfrm>
            <a:off x="696000" y="4979686"/>
            <a:ext cx="8514000" cy="1583474"/>
          </a:xfrm>
          <a:prstGeom prst="roundRect">
            <a:avLst>
              <a:gd name="adj" fmla="val 8744"/>
            </a:avLst>
          </a:prstGeom>
          <a:solidFill>
            <a:schemeClr val="tx1">
              <a:alpha val="82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ko-KR" altLang="en-US" dirty="0">
                <a:solidFill>
                  <a:schemeClr val="bg1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경영</a:t>
            </a:r>
            <a:r>
              <a:rPr kumimoji="1" lang="en-US" altLang="ko-KR" dirty="0">
                <a:solidFill>
                  <a:schemeClr val="bg1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기술</a:t>
            </a:r>
            <a:r>
              <a:rPr kumimoji="1" lang="en-US" altLang="ko-KR" dirty="0">
                <a:solidFill>
                  <a:schemeClr val="bg1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학술 활동에 필요한 </a:t>
            </a:r>
            <a:r>
              <a:rPr kumimoji="1" lang="en-US" altLang="ko-KR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Decision</a:t>
            </a:r>
            <a:r>
              <a:rPr kumimoji="1" lang="ko-KR" altLang="en-US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을 데이터에 의해 근거</a:t>
            </a:r>
            <a:r>
              <a:rPr kumimoji="1" lang="ko-KR" altLang="en-US" dirty="0">
                <a:solidFill>
                  <a:schemeClr val="bg1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함에 있어</a:t>
            </a:r>
            <a:endParaRPr kumimoji="1" lang="en-US" altLang="ko-KR" dirty="0">
              <a:solidFill>
                <a:schemeClr val="bg1"/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ko-KR" dirty="0">
                <a:solidFill>
                  <a:schemeClr val="bg1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Excel</a:t>
            </a:r>
            <a:r>
              <a:rPr kumimoji="1" lang="ko-KR" altLang="en-US" dirty="0">
                <a:solidFill>
                  <a:schemeClr val="bg1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수준에서는 발견할 수 없는 패턴을 빠르고 정확하게 얻고</a:t>
            </a:r>
            <a:endParaRPr kumimoji="1" lang="en-US" altLang="ko-KR" dirty="0">
              <a:solidFill>
                <a:schemeClr val="bg1"/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solidFill>
                  <a:schemeClr val="bg1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이를 </a:t>
            </a:r>
            <a:r>
              <a:rPr kumimoji="1" lang="ko-KR" altLang="en-US" sz="32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통찰력</a:t>
            </a:r>
            <a:r>
              <a:rPr kumimoji="1" lang="ko-KR" altLang="en-US" sz="2400" dirty="0">
                <a:solidFill>
                  <a:schemeClr val="bg1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과 새로운 </a:t>
            </a:r>
            <a:r>
              <a:rPr kumimoji="1" lang="ko-KR" altLang="en-US" sz="32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아이디어</a:t>
            </a:r>
            <a:r>
              <a:rPr kumimoji="1" lang="ko-KR" altLang="en-US" sz="2400" dirty="0">
                <a:solidFill>
                  <a:schemeClr val="bg1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로 연결하기 위함 </a:t>
            </a:r>
            <a:endParaRPr kumimoji="1" lang="en-US" altLang="ko-KR" sz="2400" dirty="0">
              <a:solidFill>
                <a:schemeClr val="bg1"/>
              </a:solidFill>
              <a:latin typeface="YoonGothic Bold" panose="02020603020101020101" pitchFamily="18" charset="-127"/>
              <a:ea typeface="YoonGothic Bold" panose="02020603020101020101" pitchFamily="18" charset="-127"/>
              <a:cs typeface="YoonGothic Bold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157DD30-5F80-5848-B7F8-7783355DA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33497" y="2697318"/>
            <a:ext cx="639006" cy="368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50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D83FA1CC-CA48-8D4C-AF39-C69D4D9C903B}"/>
              </a:ext>
            </a:extLst>
          </p:cNvPr>
          <p:cNvSpPr txBox="1"/>
          <p:nvPr/>
        </p:nvSpPr>
        <p:spPr>
          <a:xfrm>
            <a:off x="497711" y="659756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데이터의 분석</a:t>
            </a:r>
            <a:r>
              <a:rPr kumimoji="1" lang="en-US" altLang="ko-KR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 </a:t>
            </a:r>
            <a:r>
              <a:rPr kumimoji="1" lang="ko-KR" altLang="en-US" sz="2400" dirty="0"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흐름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56FFEE5-BA52-A84B-80B6-7272AE8270F9}"/>
              </a:ext>
            </a:extLst>
          </p:cNvPr>
          <p:cNvGrpSpPr/>
          <p:nvPr/>
        </p:nvGrpSpPr>
        <p:grpSpPr>
          <a:xfrm>
            <a:off x="747771" y="1990844"/>
            <a:ext cx="1956122" cy="2372811"/>
            <a:chOff x="497711" y="1516283"/>
            <a:chExt cx="1956122" cy="2372811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709D935F-61B9-5344-AC8D-BDCB7871823C}"/>
                </a:ext>
              </a:extLst>
            </p:cNvPr>
            <p:cNvSpPr/>
            <p:nvPr/>
          </p:nvSpPr>
          <p:spPr>
            <a:xfrm>
              <a:off x="497711" y="1516283"/>
              <a:ext cx="1956122" cy="2372811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텍스트상자 12">
              <a:extLst>
                <a:ext uri="{FF2B5EF4-FFF2-40B4-BE49-F238E27FC236}">
                  <a16:creationId xmlns:a16="http://schemas.microsoft.com/office/drawing/2014/main" id="{E82F149F-F493-064E-AF39-0A334D89A21E}"/>
                </a:ext>
              </a:extLst>
            </p:cNvPr>
            <p:cNvSpPr txBox="1"/>
            <p:nvPr/>
          </p:nvSpPr>
          <p:spPr>
            <a:xfrm>
              <a:off x="497711" y="1666754"/>
              <a:ext cx="1956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데이터 수집</a:t>
              </a:r>
            </a:p>
          </p:txBody>
        </p:sp>
        <p:sp>
          <p:nvSpPr>
            <p:cNvPr id="14" name="텍스트상자 13">
              <a:extLst>
                <a:ext uri="{FF2B5EF4-FFF2-40B4-BE49-F238E27FC236}">
                  <a16:creationId xmlns:a16="http://schemas.microsoft.com/office/drawing/2014/main" id="{985672CC-9166-7B48-B62A-C0A208EF09D8}"/>
                </a:ext>
              </a:extLst>
            </p:cNvPr>
            <p:cNvSpPr txBox="1"/>
            <p:nvPr/>
          </p:nvSpPr>
          <p:spPr>
            <a:xfrm>
              <a:off x="497711" y="2314938"/>
              <a:ext cx="1956122" cy="1532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웹 크롤링</a:t>
              </a:r>
              <a:endParaRPr kumimoji="1" lang="en-US" altLang="ko-KR" dirty="0"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텍스트 마이닝</a:t>
              </a:r>
              <a:endParaRPr kumimoji="1" lang="en-US" altLang="ko-KR" dirty="0"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기존 </a:t>
              </a: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Database</a:t>
              </a:r>
            </a:p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내 패턴 찾기</a:t>
              </a:r>
              <a:endParaRPr kumimoji="1" lang="en-US" altLang="ko-KR" dirty="0"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9B5DACE-A2E6-9E44-B2DA-5573031F0532}"/>
              </a:ext>
            </a:extLst>
          </p:cNvPr>
          <p:cNvGrpSpPr/>
          <p:nvPr/>
        </p:nvGrpSpPr>
        <p:grpSpPr>
          <a:xfrm>
            <a:off x="3985200" y="1990844"/>
            <a:ext cx="1956122" cy="2372811"/>
            <a:chOff x="3437681" y="1516283"/>
            <a:chExt cx="1956122" cy="2372811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D06F4946-DE71-AF46-978D-AAFBB6A3BA0F}"/>
                </a:ext>
              </a:extLst>
            </p:cNvPr>
            <p:cNvSpPr/>
            <p:nvPr/>
          </p:nvSpPr>
          <p:spPr>
            <a:xfrm>
              <a:off x="3437681" y="1516283"/>
              <a:ext cx="1956122" cy="2372811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6" name="텍스트상자 15">
              <a:extLst>
                <a:ext uri="{FF2B5EF4-FFF2-40B4-BE49-F238E27FC236}">
                  <a16:creationId xmlns:a16="http://schemas.microsoft.com/office/drawing/2014/main" id="{10D29886-096F-8D4F-B3D0-F28A9FB5724D}"/>
                </a:ext>
              </a:extLst>
            </p:cNvPr>
            <p:cNvSpPr txBox="1"/>
            <p:nvPr/>
          </p:nvSpPr>
          <p:spPr>
            <a:xfrm>
              <a:off x="3437681" y="1666754"/>
              <a:ext cx="1956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데이터 정제</a:t>
              </a:r>
            </a:p>
          </p:txBody>
        </p:sp>
        <p:sp>
          <p:nvSpPr>
            <p:cNvPr id="17" name="텍스트상자 16">
              <a:extLst>
                <a:ext uri="{FF2B5EF4-FFF2-40B4-BE49-F238E27FC236}">
                  <a16:creationId xmlns:a16="http://schemas.microsoft.com/office/drawing/2014/main" id="{BB1F7515-211E-0749-949E-493D7857BA1E}"/>
                </a:ext>
              </a:extLst>
            </p:cNvPr>
            <p:cNvSpPr txBox="1"/>
            <p:nvPr/>
          </p:nvSpPr>
          <p:spPr>
            <a:xfrm>
              <a:off x="3437681" y="2314938"/>
              <a:ext cx="1956122" cy="1532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이상치 제거</a:t>
              </a:r>
              <a:endParaRPr kumimoji="1" lang="en-US" altLang="ko-KR" dirty="0"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결측치 제거</a:t>
              </a:r>
              <a:endParaRPr kumimoji="1" lang="en-US" altLang="ko-KR" dirty="0"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맞춤법</a:t>
              </a:r>
              <a:r>
                <a:rPr kumimoji="1" lang="en-US" altLang="ko-KR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,</a:t>
              </a: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 </a:t>
              </a:r>
              <a:endParaRPr kumimoji="1" lang="en-US" altLang="ko-KR" dirty="0"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띄어쓰기 정리</a:t>
              </a:r>
              <a:endParaRPr kumimoji="1" lang="en-US" altLang="ko-KR" dirty="0"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7A087D4-7806-C942-A060-F8C4ED9282AD}"/>
              </a:ext>
            </a:extLst>
          </p:cNvPr>
          <p:cNvGrpSpPr/>
          <p:nvPr/>
        </p:nvGrpSpPr>
        <p:grpSpPr>
          <a:xfrm>
            <a:off x="7222629" y="1990844"/>
            <a:ext cx="1956122" cy="2372811"/>
            <a:chOff x="5949387" y="1516283"/>
            <a:chExt cx="1956122" cy="2372811"/>
          </a:xfrm>
        </p:grpSpPr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FB0885EE-8BCB-884A-843D-ABD7A10CACEB}"/>
                </a:ext>
              </a:extLst>
            </p:cNvPr>
            <p:cNvSpPr/>
            <p:nvPr/>
          </p:nvSpPr>
          <p:spPr>
            <a:xfrm>
              <a:off x="5949387" y="1516283"/>
              <a:ext cx="1956122" cy="2372811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0" name="텍스트상자 19">
              <a:extLst>
                <a:ext uri="{FF2B5EF4-FFF2-40B4-BE49-F238E27FC236}">
                  <a16:creationId xmlns:a16="http://schemas.microsoft.com/office/drawing/2014/main" id="{25E28436-594E-1946-8D85-62BBFB28A119}"/>
                </a:ext>
              </a:extLst>
            </p:cNvPr>
            <p:cNvSpPr txBox="1"/>
            <p:nvPr/>
          </p:nvSpPr>
          <p:spPr>
            <a:xfrm>
              <a:off x="5949387" y="1666754"/>
              <a:ext cx="1956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데이터 분석</a:t>
              </a:r>
            </a:p>
          </p:txBody>
        </p:sp>
        <p:sp>
          <p:nvSpPr>
            <p:cNvPr id="21" name="텍스트상자 20">
              <a:extLst>
                <a:ext uri="{FF2B5EF4-FFF2-40B4-BE49-F238E27FC236}">
                  <a16:creationId xmlns:a16="http://schemas.microsoft.com/office/drawing/2014/main" id="{F0F197B2-004B-2949-845D-AD86D85BB682}"/>
                </a:ext>
              </a:extLst>
            </p:cNvPr>
            <p:cNvSpPr txBox="1"/>
            <p:nvPr/>
          </p:nvSpPr>
          <p:spPr>
            <a:xfrm>
              <a:off x="5949387" y="2314938"/>
              <a:ext cx="1956122" cy="1532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latin typeface="YoonGothic Medium" panose="02020603020101020101" pitchFamily="18" charset="-127"/>
                  <a:ea typeface="YoonGothic Medium" panose="02020603020101020101" pitchFamily="18" charset="-127"/>
                  <a:cs typeface="YoonGothic Medium" panose="02020603020101020101" pitchFamily="18" charset="-127"/>
                </a:rPr>
                <a:t>빈도 수 체크</a:t>
              </a:r>
              <a:endParaRPr kumimoji="1" lang="en-US" altLang="ko-KR" dirty="0">
                <a:latin typeface="YoonGothic Medium" panose="02020603020101020101" pitchFamily="18" charset="-127"/>
                <a:ea typeface="YoonGothic Medium" panose="02020603020101020101" pitchFamily="18" charset="-127"/>
                <a:cs typeface="YoonGothic Medium" panose="0202060302010102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solidFill>
                    <a:srgbClr val="C00000"/>
                  </a:solidFill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회귀 분석</a:t>
              </a:r>
              <a:endParaRPr kumimoji="1" lang="en-US" altLang="ko-KR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solidFill>
                    <a:srgbClr val="C00000"/>
                  </a:solidFill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군집화</a:t>
              </a:r>
              <a:endParaRPr kumimoji="1" lang="en-US" altLang="ko-KR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solidFill>
                    <a:srgbClr val="C00000"/>
                  </a:solidFill>
                  <a:latin typeface="YoonGothic Bold" panose="02020603020101020101" pitchFamily="18" charset="-127"/>
                  <a:ea typeface="YoonGothic Bold" panose="02020603020101020101" pitchFamily="18" charset="-127"/>
                  <a:cs typeface="YoonGothic Bold" panose="02020603020101020101" pitchFamily="18" charset="-127"/>
                </a:rPr>
                <a:t>의사 결정 트리</a:t>
              </a:r>
              <a:endParaRPr kumimoji="1" lang="en-US" altLang="ko-KR" dirty="0">
                <a:solidFill>
                  <a:srgbClr val="C00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endParaRPr>
            </a:p>
          </p:txBody>
        </p:sp>
      </p:grp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EEED58D6-C144-F346-AB50-3830CBAD7A10}"/>
              </a:ext>
            </a:extLst>
          </p:cNvPr>
          <p:cNvSpPr/>
          <p:nvPr/>
        </p:nvSpPr>
        <p:spPr>
          <a:xfrm>
            <a:off x="1249101" y="5509055"/>
            <a:ext cx="7407798" cy="808905"/>
          </a:xfrm>
          <a:prstGeom prst="roundRect">
            <a:avLst>
              <a:gd name="adj" fmla="val 8772"/>
            </a:avLst>
          </a:prstGeom>
          <a:solidFill>
            <a:schemeClr val="bg2">
              <a:lumMod val="25000"/>
            </a:schemeClr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rgbClr val="FFC000"/>
                </a:solidFill>
                <a:latin typeface="YoonGothic Bold" panose="02020603020101020101" pitchFamily="18" charset="-127"/>
                <a:ea typeface="YoonGothic Bold" panose="02020603020101020101" pitchFamily="18" charset="-127"/>
                <a:cs typeface="YoonGothic Bold" panose="02020603020101020101" pitchFamily="18" charset="-127"/>
              </a:rPr>
              <a:t>시각화 및 보고서 작성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A3F07B6-5D68-D546-BAC2-21D29AE1E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43" y="2126605"/>
            <a:ext cx="364607" cy="210128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3291882-2AD7-174E-A692-591EC6CCF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72" y="2126605"/>
            <a:ext cx="364607" cy="210128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9385293-DDBE-2D4C-B9E7-3D5A80343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18282" y="2629377"/>
            <a:ext cx="710482" cy="449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42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</TotalTime>
  <Words>1465</Words>
  <Application>Microsoft Macintosh PowerPoint</Application>
  <PresentationFormat>A4 용지(210x297mm)</PresentationFormat>
  <Paragraphs>504</Paragraphs>
  <Slides>48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9" baseType="lpstr">
      <vt:lpstr>-윤고딕320</vt:lpstr>
      <vt:lpstr>맑은 고딕</vt:lpstr>
      <vt:lpstr>YDIYGO330</vt:lpstr>
      <vt:lpstr>YDIYGO350</vt:lpstr>
      <vt:lpstr>YoonGothic Bold</vt:lpstr>
      <vt:lpstr>YoonGothic Light</vt:lpstr>
      <vt:lpstr>YoonGothic Medium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woongkee lee</dc:creator>
  <cp:lastModifiedBy>woongkee lee</cp:lastModifiedBy>
  <cp:revision>5</cp:revision>
  <cp:lastPrinted>2018-03-22T06:50:47Z</cp:lastPrinted>
  <dcterms:created xsi:type="dcterms:W3CDTF">2018-03-22T06:12:29Z</dcterms:created>
  <dcterms:modified xsi:type="dcterms:W3CDTF">2018-03-22T07:20:55Z</dcterms:modified>
</cp:coreProperties>
</file>